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365" r:id="rId10"/>
    <p:sldId id="264" r:id="rId11"/>
    <p:sldId id="265" r:id="rId12"/>
    <p:sldId id="266" r:id="rId13"/>
    <p:sldId id="267" r:id="rId14"/>
    <p:sldId id="268" r:id="rId15"/>
    <p:sldId id="269" r:id="rId16"/>
    <p:sldId id="270" r:id="rId17"/>
    <p:sldId id="271" r:id="rId18"/>
    <p:sldId id="272" r:id="rId19"/>
    <p:sldId id="274"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377" r:id="rId34"/>
    <p:sldId id="287" r:id="rId35"/>
    <p:sldId id="288" r:id="rId36"/>
    <p:sldId id="289" r:id="rId37"/>
    <p:sldId id="290" r:id="rId38"/>
    <p:sldId id="291" r:id="rId39"/>
    <p:sldId id="292" r:id="rId40"/>
    <p:sldId id="293" r:id="rId41"/>
    <p:sldId id="294" r:id="rId42"/>
    <p:sldId id="295" r:id="rId43"/>
    <p:sldId id="367" r:id="rId44"/>
    <p:sldId id="298" r:id="rId45"/>
    <p:sldId id="299" r:id="rId46"/>
    <p:sldId id="303" r:id="rId47"/>
  </p:sldIdLst>
  <p:sldSz cx="18288000" cy="10287000"/>
  <p:notesSz cx="6858000" cy="9144000"/>
  <p:embeddedFontLst>
    <p:embeddedFont>
      <p:font typeface="Arimo" panose="020B0604020202020204" charset="0"/>
      <p:regular r:id="rId49"/>
    </p:embeddedFont>
    <p:embeddedFont>
      <p:font typeface="Arimo Bold" panose="020B0604020202020204" charset="0"/>
      <p:regular r:id="rId50"/>
    </p:embeddedFont>
    <p:embeddedFont>
      <p:font typeface="Canva Sans" panose="020B0604020202020204" charset="0"/>
      <p:regular r:id="rId51"/>
    </p:embeddedFont>
    <p:embeddedFont>
      <p:font typeface="Canva Sans Bold" panose="020B0604020202020204" charset="0"/>
      <p:regular r:id="rId52"/>
    </p:embeddedFont>
    <p:embeddedFont>
      <p:font typeface="Maven Pro" panose="020B0604020202020204" charset="0"/>
      <p:regular r:id="rId53"/>
    </p:embeddedFont>
    <p:embeddedFont>
      <p:font typeface="Playwrite US Tra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2DDECC-41E6-414A-A8A3-8DD2B185996A}">
          <p14:sldIdLst>
            <p14:sldId id="256"/>
            <p14:sldId id="257"/>
            <p14:sldId id="258"/>
            <p14:sldId id="259"/>
            <p14:sldId id="260"/>
            <p14:sldId id="261"/>
            <p14:sldId id="262"/>
            <p14:sldId id="263"/>
            <p14:sldId id="365"/>
            <p14:sldId id="264"/>
            <p14:sldId id="265"/>
            <p14:sldId id="266"/>
            <p14:sldId id="267"/>
            <p14:sldId id="268"/>
            <p14:sldId id="269"/>
            <p14:sldId id="270"/>
            <p14:sldId id="271"/>
            <p14:sldId id="272"/>
            <p14:sldId id="274"/>
            <p14:sldId id="273"/>
            <p14:sldId id="275"/>
            <p14:sldId id="276"/>
            <p14:sldId id="277"/>
            <p14:sldId id="278"/>
            <p14:sldId id="279"/>
            <p14:sldId id="280"/>
            <p14:sldId id="281"/>
          </p14:sldIdLst>
        </p14:section>
        <p14:section name="Untitled Section" id="{F8A52D98-4A7F-4782-ACFD-931D90485C09}">
          <p14:sldIdLst>
            <p14:sldId id="282"/>
            <p14:sldId id="283"/>
            <p14:sldId id="284"/>
            <p14:sldId id="285"/>
            <p14:sldId id="286"/>
            <p14:sldId id="377"/>
            <p14:sldId id="287"/>
            <p14:sldId id="288"/>
            <p14:sldId id="289"/>
            <p14:sldId id="290"/>
            <p14:sldId id="291"/>
            <p14:sldId id="292"/>
            <p14:sldId id="293"/>
            <p14:sldId id="294"/>
            <p14:sldId id="295"/>
            <p14:sldId id="367"/>
            <p14:sldId id="298"/>
            <p14:sldId id="299"/>
            <p14:sldId id="3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AFF"/>
    <a:srgbClr val="002845"/>
    <a:srgbClr val="DF92A5"/>
    <a:srgbClr val="7F878D"/>
    <a:srgbClr val="98FCFB"/>
    <a:srgbClr val="98FBFA"/>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94814-3C9F-4EBA-B956-51D6574D70E1}" v="26" dt="2024-09-18T19:54:18.301"/>
    <p1510:client id="{3312388A-49A2-431D-91A4-58C8754C9CAB}" v="36" dt="2024-09-18T19:48:23.011"/>
    <p1510:client id="{34427395-70C3-437F-85A5-5C34EB892612}" v="1114" dt="2024-09-17T12:33:10.7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387" y="23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1" i="0" u="none" strike="noStrike" kern="1200" cap="none" spc="20" baseline="0">
                <a:solidFill>
                  <a:schemeClr val="bg1">
                    <a:lumMod val="95000"/>
                  </a:schemeClr>
                </a:solidFill>
                <a:latin typeface="+mn-lt"/>
                <a:ea typeface="+mn-ea"/>
                <a:cs typeface="+mn-cs"/>
              </a:defRPr>
            </a:pPr>
            <a:r>
              <a:rPr lang="en-US" sz="5400" dirty="0">
                <a:solidFill>
                  <a:srgbClr val="C6DAFF"/>
                </a:solidFill>
              </a:rPr>
              <a:t>29,000</a:t>
            </a:r>
            <a:r>
              <a:rPr lang="en-US" sz="5400" baseline="0" dirty="0">
                <a:solidFill>
                  <a:srgbClr val="C6DAFF"/>
                </a:solidFill>
              </a:rPr>
              <a:t> EGP</a:t>
            </a:r>
            <a:endParaRPr lang="en-US" sz="5400" dirty="0">
              <a:solidFill>
                <a:srgbClr val="C6DAFF"/>
              </a:solidFill>
            </a:endParaRPr>
          </a:p>
        </c:rich>
      </c:tx>
      <c:layout>
        <c:manualLayout>
          <c:xMode val="edge"/>
          <c:yMode val="edge"/>
          <c:x val="0.7904374621359852"/>
          <c:y val="1.40625E-2"/>
        </c:manualLayout>
      </c:layout>
      <c:overlay val="0"/>
      <c:spPr>
        <a:noFill/>
        <a:ln>
          <a:noFill/>
        </a:ln>
        <a:effectLst/>
      </c:spPr>
      <c:txPr>
        <a:bodyPr rot="0" spcFirstLastPara="1" vertOverflow="ellipsis" vert="horz" wrap="square" anchor="ctr" anchorCtr="1"/>
        <a:lstStyle/>
        <a:p>
          <a:pPr>
            <a:defRPr sz="4320" b="1" i="0" u="none" strike="noStrike" kern="1200" cap="none" spc="20" baseline="0">
              <a:solidFill>
                <a:schemeClr val="bg1">
                  <a:lumMod val="95000"/>
                </a:schemeClr>
              </a:solidFill>
              <a:latin typeface="+mn-lt"/>
              <a:ea typeface="+mn-ea"/>
              <a:cs typeface="+mn-cs"/>
            </a:defRPr>
          </a:pPr>
          <a:endParaRPr lang="en-US"/>
        </a:p>
      </c:txPr>
    </c:title>
    <c:autoTitleDeleted val="0"/>
    <c:plotArea>
      <c:layout>
        <c:manualLayout>
          <c:layoutTarget val="inner"/>
          <c:xMode val="edge"/>
          <c:yMode val="edge"/>
          <c:x val="0.4450512399216347"/>
          <c:y val="4.6258981299212597E-2"/>
          <c:w val="0.51922771887793329"/>
          <c:h val="0.84703014271653543"/>
        </c:manualLayout>
      </c:layout>
      <c:barChart>
        <c:barDir val="bar"/>
        <c:grouping val="clustered"/>
        <c:varyColors val="0"/>
        <c:ser>
          <c:idx val="0"/>
          <c:order val="0"/>
          <c:tx>
            <c:strRef>
              <c:f>Sheet1!$B$1</c:f>
              <c:strCache>
                <c:ptCount val="1"/>
                <c:pt idx="0">
                  <c:v>Series 1</c:v>
                </c:pt>
              </c:strCache>
            </c:strRef>
          </c:tx>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invertIfNegative val="0"/>
          <c:cat>
            <c:strRef>
              <c:f>Sheet1!$A$2:$A$7</c:f>
              <c:strCache>
                <c:ptCount val="6"/>
                <c:pt idx="0">
                  <c:v>Maintenance and Updates</c:v>
                </c:pt>
                <c:pt idx="1">
                  <c:v>Marketing &amp; Outreach</c:v>
                </c:pt>
                <c:pt idx="2">
                  <c:v>Distribution and Publishing</c:v>
                </c:pt>
                <c:pt idx="3">
                  <c:v>Testing &amp; QA</c:v>
                </c:pt>
                <c:pt idx="4">
                  <c:v>AI tools</c:v>
                </c:pt>
                <c:pt idx="5">
                  <c:v>Data</c:v>
                </c:pt>
              </c:strCache>
            </c:strRef>
          </c:cat>
          <c:val>
            <c:numRef>
              <c:f>Sheet1!$B$2:$B$7</c:f>
              <c:numCache>
                <c:formatCode>General</c:formatCode>
                <c:ptCount val="6"/>
                <c:pt idx="0">
                  <c:v>4000</c:v>
                </c:pt>
                <c:pt idx="1">
                  <c:v>4000</c:v>
                </c:pt>
                <c:pt idx="2">
                  <c:v>1000</c:v>
                </c:pt>
                <c:pt idx="3">
                  <c:v>12000</c:v>
                </c:pt>
                <c:pt idx="4">
                  <c:v>4000</c:v>
                </c:pt>
                <c:pt idx="5">
                  <c:v>4000</c:v>
                </c:pt>
              </c:numCache>
            </c:numRef>
          </c:val>
          <c:extLst>
            <c:ext xmlns:c16="http://schemas.microsoft.com/office/drawing/2014/chart" uri="{C3380CC4-5D6E-409C-BE32-E72D297353CC}">
              <c16:uniqueId val="{00000000-5FA6-40EA-867B-FB209905F879}"/>
            </c:ext>
          </c:extLst>
        </c:ser>
        <c:dLbls>
          <c:showLegendKey val="0"/>
          <c:showVal val="0"/>
          <c:showCatName val="0"/>
          <c:showSerName val="0"/>
          <c:showPercent val="0"/>
          <c:showBubbleSize val="0"/>
        </c:dLbls>
        <c:gapWidth val="100"/>
        <c:axId val="381080096"/>
        <c:axId val="381080424"/>
      </c:barChart>
      <c:catAx>
        <c:axId val="3810800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1" i="0" u="none" strike="noStrike" kern="1200" baseline="0">
                <a:solidFill>
                  <a:schemeClr val="bg1">
                    <a:lumMod val="95000"/>
                  </a:schemeClr>
                </a:solidFill>
                <a:latin typeface="+mn-lt"/>
                <a:ea typeface="+mn-ea"/>
                <a:cs typeface="+mn-cs"/>
              </a:defRPr>
            </a:pPr>
            <a:endParaRPr lang="en-US"/>
          </a:p>
        </c:txPr>
        <c:crossAx val="381080424"/>
        <c:crosses val="autoZero"/>
        <c:auto val="1"/>
        <c:lblAlgn val="ctr"/>
        <c:lblOffset val="100"/>
        <c:noMultiLvlLbl val="0"/>
      </c:catAx>
      <c:valAx>
        <c:axId val="3810804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1" i="0" u="none" strike="noStrike" kern="1200" baseline="0">
                <a:solidFill>
                  <a:schemeClr val="bg1">
                    <a:lumMod val="95000"/>
                  </a:schemeClr>
                </a:solidFill>
                <a:latin typeface="+mn-lt"/>
                <a:ea typeface="+mn-ea"/>
                <a:cs typeface="+mn-cs"/>
              </a:defRPr>
            </a:pPr>
            <a:endParaRPr lang="en-US"/>
          </a:p>
        </c:txPr>
        <c:crossAx val="381080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600" b="1">
          <a:solidFill>
            <a:schemeClr val="bg1">
              <a:lumMod val="9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Lab Space:</a:t>
            </a:r>
          </a:p>
          <a:p>
            <a:r>
              <a:rPr lang="en-US"/>
              <a:t>•	Access to a computer lab equipped with the required hardware and software for development and testing.</a:t>
            </a:r>
          </a:p>
          <a:p>
            <a:r>
              <a:rPr lang="en-US"/>
              <a:t>•	A controlled environment for conducting user trials with minimal distractions.</a:t>
            </a:r>
          </a:p>
          <a:p>
            <a:r>
              <a:rPr lang="en-US"/>
              <a:t>•  Data Collection:</a:t>
            </a:r>
          </a:p>
          <a:p>
            <a:r>
              <a:rPr lang="en-US"/>
              <a:t>•	Experiments to gather data on eye movement and blinking patterns from volunteers.</a:t>
            </a:r>
          </a:p>
          <a:p>
            <a:r>
              <a:rPr lang="en-US"/>
              <a:t>•	Controlled trials to test the accuracy and usability of the virtual keyboard.</a:t>
            </a:r>
          </a:p>
          <a:p>
            <a:r>
              <a:rPr lang="en-US"/>
              <a:t>•  User Testing:</a:t>
            </a:r>
          </a:p>
          <a:p>
            <a:r>
              <a:rPr lang="en-US"/>
              <a:t>•	Recruit participants, including individuals with various disabilities, to test the keyboard.</a:t>
            </a:r>
          </a:p>
          <a:p>
            <a:r>
              <a:rPr lang="en-US"/>
              <a:t>•	Collect feedback on the interface, usability, and comfort during extended use.</a:t>
            </a:r>
          </a:p>
          <a:p>
            <a:r>
              <a:rPr lang="en-US"/>
              <a:t>Collaborations:</a:t>
            </a:r>
          </a:p>
          <a:p>
            <a:r>
              <a:rPr lang="en-US"/>
              <a:t>•	Partnerships with healthcare and accessibility organizations for promoting and validating the product.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2901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41.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0.png"/><Relationship Id="rId5" Type="http://schemas.openxmlformats.org/officeDocument/2006/relationships/image" Target="../media/image13.png"/><Relationship Id="rId10" Type="http://schemas.openxmlformats.org/officeDocument/2006/relationships/image" Target="../media/image39.svg"/><Relationship Id="rId4" Type="http://schemas.openxmlformats.org/officeDocument/2006/relationships/image" Target="../media/image2.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3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8.pn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TargetMode="External"/><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hyperlink" Target="https://www.researchgate.net/publication/337569547_Eye_Gaze_Controlled_Virtual_Keyboard"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3.png"/><Relationship Id="rId5" Type="http://schemas.openxmlformats.org/officeDocument/2006/relationships/image" Target="../media/image5.png"/><Relationship Id="rId10" Type="http://schemas.openxmlformats.org/officeDocument/2006/relationships/image" Target="../media/image42.png"/><Relationship Id="rId4" Type="http://schemas.openxmlformats.org/officeDocument/2006/relationships/image" Target="../media/image4.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3.png"/><Relationship Id="rId1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42.png"/><Relationship Id="rId17" Type="http://schemas.openxmlformats.org/officeDocument/2006/relationships/image" Target="../media/image14.svg"/><Relationship Id="rId2" Type="http://schemas.openxmlformats.org/officeDocument/2006/relationships/notesSlide" Target="../notesSlides/notesSlide15.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4.png"/><Relationship Id="rId5" Type="http://schemas.openxmlformats.org/officeDocument/2006/relationships/image" Target="../media/image5.png"/><Relationship Id="rId15" Type="http://schemas.openxmlformats.org/officeDocument/2006/relationships/image" Target="../media/image39.svg"/><Relationship Id="rId10" Type="http://schemas.openxmlformats.org/officeDocument/2006/relationships/hyperlink" Target="https://www.researchgate.net/publication/319941041_Touchless_Virtual_Keyboard_Controlled_by_Eye_Blinking_and_EEG_Signals" TargetMode="External"/><Relationship Id="rId4" Type="http://schemas.openxmlformats.org/officeDocument/2006/relationships/image" Target="../media/image4.svg"/><Relationship Id="rId9" Type="http://schemas.openxmlformats.org/officeDocument/2006/relationships/image" Target="../media/image45.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45.png"/><Relationship Id="rId5" Type="http://schemas.openxmlformats.org/officeDocument/2006/relationships/image" Target="../media/image13.png"/><Relationship Id="rId10" Type="http://schemas.openxmlformats.org/officeDocument/2006/relationships/image" Target="../media/image39.svg"/><Relationship Id="rId4" Type="http://schemas.openxmlformats.org/officeDocument/2006/relationships/image" Target="../media/image2.sv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3.svg"/><Relationship Id="rId2" Type="http://schemas.openxmlformats.org/officeDocument/2006/relationships/notesSlide" Target="../notesSlides/notesSlide17.xml"/><Relationship Id="rId16" Type="http://schemas.openxmlformats.org/officeDocument/2006/relationships/hyperlink" Target="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TargetMode="Externa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2.png"/><Relationship Id="rId5" Type="http://schemas.openxmlformats.org/officeDocument/2006/relationships/image" Target="../media/image5.png"/><Relationship Id="rId15" Type="http://schemas.openxmlformats.org/officeDocument/2006/relationships/hyperlink" Target="https://www.researchgate.net/publication/337569547_Eye_Gaze_Controlled_Virtual_Keyboard" TargetMode="External"/><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3.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48.svg"/><Relationship Id="rId4" Type="http://schemas.openxmlformats.org/officeDocument/2006/relationships/image" Target="../media/image4.svg"/><Relationship Id="rId9" Type="http://schemas.openxmlformats.org/officeDocument/2006/relationships/image" Target="../media/image47.png"/><Relationship Id="rId14" Type="http://schemas.openxmlformats.org/officeDocument/2006/relationships/hyperlink" Target="https://www.researchgate.net/publication/319941041_Touchless_Virtual_Keyboard_Controlled_by_Eye_Blinking_and_EEG_Signal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0.xml"/><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53.svg"/></Relationships>
</file>

<file path=ppt/slides/_rels/slide2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54.png"/><Relationship Id="rId5" Type="http://schemas.openxmlformats.org/officeDocument/2006/relationships/image" Target="../media/image17.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www.researchgate.net/publication/337569547_Eye_Gaze_Controlled_Virtual_Keyboard" TargetMode="External"/><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57.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image" Target="../media/image4.sv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39.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8.png"/><Relationship Id="rId5" Type="http://schemas.openxmlformats.org/officeDocument/2006/relationships/image" Target="../media/image1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2.png"/><Relationship Id="rId1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hyperlink" Target="https://doi.org/10.1016/S0019-9958(61)80036-3" TargetMode="External"/><Relationship Id="rId2" Type="http://schemas.openxmlformats.org/officeDocument/2006/relationships/notesSlide" Target="../notesSlides/notesSlide28.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61.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53.svg"/></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52.png"/><Relationship Id="rId18" Type="http://schemas.openxmlformats.org/officeDocument/2006/relationships/image" Target="../media/image64.png"/><Relationship Id="rId3" Type="http://schemas.openxmlformats.org/officeDocument/2006/relationships/image" Target="../media/image1.png"/><Relationship Id="rId21" Type="http://schemas.openxmlformats.org/officeDocument/2006/relationships/image" Target="../media/image54.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63.png"/><Relationship Id="rId2" Type="http://schemas.openxmlformats.org/officeDocument/2006/relationships/notesSlide" Target="../notesSlides/notesSlide29.xml"/><Relationship Id="rId16" Type="http://schemas.openxmlformats.org/officeDocument/2006/relationships/image" Target="../media/image16.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65.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53.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38.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54.png"/><Relationship Id="rId2" Type="http://schemas.openxmlformats.org/officeDocument/2006/relationships/notesSlide" Target="../notesSlides/notesSlide30.xml"/><Relationship Id="rId16" Type="http://schemas.openxmlformats.org/officeDocument/2006/relationships/image" Target="../media/image78.sv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73.png"/><Relationship Id="rId5" Type="http://schemas.openxmlformats.org/officeDocument/2006/relationships/image" Target="../media/image40.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39.svg"/><Relationship Id="rId9" Type="http://schemas.openxmlformats.org/officeDocument/2006/relationships/image" Target="../media/image71.png"/><Relationship Id="rId14" Type="http://schemas.openxmlformats.org/officeDocument/2006/relationships/image" Target="../media/image76.svg"/></Relationships>
</file>

<file path=ppt/slides/_rels/slide3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slideLayout" Target="../slideLayouts/slideLayout7.xml"/><Relationship Id="rId7" Type="http://schemas.openxmlformats.org/officeDocument/2006/relationships/image" Target="../media/image7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82.png"/><Relationship Id="rId4" Type="http://schemas.openxmlformats.org/officeDocument/2006/relationships/notesSlide" Target="../notesSlides/notesSlide31.xml"/><Relationship Id="rId9"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6.svg"/><Relationship Id="rId2" Type="http://schemas.openxmlformats.org/officeDocument/2006/relationships/notesSlide" Target="../notesSlides/notesSlide33.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image" Target="../media/image94.png"/><Relationship Id="rId10" Type="http://schemas.openxmlformats.org/officeDocument/2006/relationships/image" Target="../media/image53.svg"/><Relationship Id="rId4" Type="http://schemas.openxmlformats.org/officeDocument/2006/relationships/image" Target="../media/image2.svg"/><Relationship Id="rId9" Type="http://schemas.openxmlformats.org/officeDocument/2006/relationships/image" Target="../media/image52.png"/><Relationship Id="rId14" Type="http://schemas.openxmlformats.org/officeDocument/2006/relationships/image" Target="../media/image93.sv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6.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image" Target="../media/image54.png"/><Relationship Id="rId10" Type="http://schemas.openxmlformats.org/officeDocument/2006/relationships/image" Target="../media/image53.svg"/><Relationship Id="rId4" Type="http://schemas.openxmlformats.org/officeDocument/2006/relationships/image" Target="../media/image2.svg"/><Relationship Id="rId9" Type="http://schemas.openxmlformats.org/officeDocument/2006/relationships/image" Target="../media/image52.png"/><Relationship Id="rId1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4.png"/><Relationship Id="rId5" Type="http://schemas.openxmlformats.org/officeDocument/2006/relationships/image" Target="../media/image5.png"/><Relationship Id="rId10" Type="http://schemas.openxmlformats.org/officeDocument/2006/relationships/image" Target="../media/image23.svg"/><Relationship Id="rId4" Type="http://schemas.openxmlformats.org/officeDocument/2006/relationships/image" Target="../media/image4.sv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sv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svg"/><Relationship Id="rId14" Type="http://schemas.openxmlformats.org/officeDocument/2006/relationships/image" Target="../media/image107.svg"/></Relationships>
</file>

<file path=ppt/slides/_rels/slide43.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 Id="rId9"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15.png"/><Relationship Id="rId12" Type="http://schemas.openxmlformats.org/officeDocument/2006/relationships/image" Target="../media/image123.svg"/><Relationship Id="rId17" Type="http://schemas.openxmlformats.org/officeDocument/2006/relationships/image" Target="../media/image54.png"/><Relationship Id="rId2" Type="http://schemas.openxmlformats.org/officeDocument/2006/relationships/notesSlide" Target="../notesSlides/notesSlide40.xml"/><Relationship Id="rId16" Type="http://schemas.openxmlformats.org/officeDocument/2006/relationships/image" Target="../media/image127.svg"/><Relationship Id="rId1" Type="http://schemas.openxmlformats.org/officeDocument/2006/relationships/slideLayout" Target="../slideLayouts/slideLayout7.xml"/><Relationship Id="rId6" Type="http://schemas.openxmlformats.org/officeDocument/2006/relationships/image" Target="../media/image119.svg"/><Relationship Id="rId11" Type="http://schemas.openxmlformats.org/officeDocument/2006/relationships/image" Target="../media/image122.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image" Target="../media/image117.svg"/><Relationship Id="rId9" Type="http://schemas.openxmlformats.org/officeDocument/2006/relationships/image" Target="../media/image120.png"/><Relationship Id="rId14" Type="http://schemas.openxmlformats.org/officeDocument/2006/relationships/image" Target="../media/image125.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4.png"/><Relationship Id="rId5" Type="http://schemas.openxmlformats.org/officeDocument/2006/relationships/image" Target="../media/image5.png"/><Relationship Id="rId10" Type="http://schemas.openxmlformats.org/officeDocument/2006/relationships/image" Target="../media/image23.svg"/><Relationship Id="rId4" Type="http://schemas.openxmlformats.org/officeDocument/2006/relationships/image" Target="../media/image4.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27.png"/><Relationship Id="rId4" Type="http://schemas.openxmlformats.org/officeDocument/2006/relationships/image" Target="../media/image2.sv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image" Target="../media/image4.svg"/><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hyperlink" Target="https://www.ncbi.nlm.nih.gov/pmc/articles/PMC9804547/" TargetMode="External"/><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sv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2120912" y="2317276"/>
            <a:ext cx="242396" cy="242868"/>
            <a:chOff x="0" y="0"/>
            <a:chExt cx="323195" cy="323824"/>
          </a:xfrm>
        </p:grpSpPr>
        <p:sp>
          <p:nvSpPr>
            <p:cNvPr id="3" name="Freeform 3"/>
            <p:cNvSpPr/>
            <p:nvPr/>
          </p:nvSpPr>
          <p:spPr>
            <a:xfrm>
              <a:off x="127" y="0"/>
              <a:ext cx="323088" cy="323723"/>
            </a:xfrm>
            <a:custGeom>
              <a:avLst/>
              <a:gdLst/>
              <a:ahLst/>
              <a:cxnLst/>
              <a:rect l="l" t="t" r="r" b="b"/>
              <a:pathLst>
                <a:path w="323088" h="323723">
                  <a:moveTo>
                    <a:pt x="0" y="0"/>
                  </a:moveTo>
                  <a:lnTo>
                    <a:pt x="0" y="323723"/>
                  </a:lnTo>
                  <a:lnTo>
                    <a:pt x="323088" y="323723"/>
                  </a:lnTo>
                  <a:lnTo>
                    <a:pt x="323088" y="0"/>
                  </a:lnTo>
                  <a:close/>
                </a:path>
              </a:pathLst>
            </a:custGeom>
            <a:solidFill>
              <a:srgbClr val="E898AC"/>
            </a:solidFill>
          </p:spPr>
          <p:txBody>
            <a:bodyPr/>
            <a:lstStyle/>
            <a:p>
              <a:endParaRPr lang="en-GB"/>
            </a:p>
          </p:txBody>
        </p:sp>
      </p:grpSp>
      <p:grpSp>
        <p:nvGrpSpPr>
          <p:cNvPr id="4" name="Group 4"/>
          <p:cNvGrpSpPr/>
          <p:nvPr/>
        </p:nvGrpSpPr>
        <p:grpSpPr>
          <a:xfrm>
            <a:off x="15599480" y="1832118"/>
            <a:ext cx="242868" cy="242868"/>
            <a:chOff x="0" y="0"/>
            <a:chExt cx="323824" cy="323824"/>
          </a:xfrm>
        </p:grpSpPr>
        <p:sp>
          <p:nvSpPr>
            <p:cNvPr id="5" name="Freeform 5"/>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6" name="Group 6"/>
          <p:cNvGrpSpPr/>
          <p:nvPr/>
        </p:nvGrpSpPr>
        <p:grpSpPr>
          <a:xfrm>
            <a:off x="10514491" y="4903435"/>
            <a:ext cx="117948" cy="117948"/>
            <a:chOff x="0" y="0"/>
            <a:chExt cx="157264" cy="157264"/>
          </a:xfrm>
        </p:grpSpPr>
        <p:sp>
          <p:nvSpPr>
            <p:cNvPr id="7" name="Freeform 7"/>
            <p:cNvSpPr/>
            <p:nvPr/>
          </p:nvSpPr>
          <p:spPr>
            <a:xfrm>
              <a:off x="127" y="127"/>
              <a:ext cx="157099" cy="157099"/>
            </a:xfrm>
            <a:custGeom>
              <a:avLst/>
              <a:gdLst/>
              <a:ahLst/>
              <a:cxnLst/>
              <a:rect l="l" t="t" r="r" b="b"/>
              <a:pathLst>
                <a:path w="157099" h="157099">
                  <a:moveTo>
                    <a:pt x="1778" y="0"/>
                  </a:moveTo>
                  <a:lnTo>
                    <a:pt x="155321" y="0"/>
                  </a:lnTo>
                  <a:cubicBezTo>
                    <a:pt x="156337" y="0"/>
                    <a:pt x="157099" y="762"/>
                    <a:pt x="157099" y="1778"/>
                  </a:cubicBezTo>
                  <a:lnTo>
                    <a:pt x="157099" y="155321"/>
                  </a:lnTo>
                  <a:cubicBezTo>
                    <a:pt x="157099" y="156337"/>
                    <a:pt x="156337" y="157099"/>
                    <a:pt x="155321" y="157099"/>
                  </a:cubicBezTo>
                  <a:lnTo>
                    <a:pt x="1778" y="157099"/>
                  </a:lnTo>
                  <a:cubicBezTo>
                    <a:pt x="762" y="157099"/>
                    <a:pt x="0" y="156337"/>
                    <a:pt x="0" y="155321"/>
                  </a:cubicBezTo>
                  <a:lnTo>
                    <a:pt x="0" y="1778"/>
                  </a:lnTo>
                  <a:cubicBezTo>
                    <a:pt x="0" y="762"/>
                    <a:pt x="762" y="0"/>
                    <a:pt x="1778" y="0"/>
                  </a:cubicBezTo>
                  <a:moveTo>
                    <a:pt x="1778" y="3683"/>
                  </a:moveTo>
                  <a:lnTo>
                    <a:pt x="1778" y="1778"/>
                  </a:lnTo>
                  <a:lnTo>
                    <a:pt x="3556" y="1778"/>
                  </a:lnTo>
                  <a:lnTo>
                    <a:pt x="3556" y="155321"/>
                  </a:lnTo>
                  <a:lnTo>
                    <a:pt x="1778" y="155321"/>
                  </a:lnTo>
                  <a:lnTo>
                    <a:pt x="1778" y="153543"/>
                  </a:lnTo>
                  <a:lnTo>
                    <a:pt x="155321" y="153543"/>
                  </a:lnTo>
                  <a:lnTo>
                    <a:pt x="155321" y="155321"/>
                  </a:lnTo>
                  <a:lnTo>
                    <a:pt x="153543" y="155321"/>
                  </a:lnTo>
                  <a:lnTo>
                    <a:pt x="153543" y="1778"/>
                  </a:lnTo>
                  <a:lnTo>
                    <a:pt x="155321" y="1778"/>
                  </a:lnTo>
                  <a:lnTo>
                    <a:pt x="155321" y="3556"/>
                  </a:lnTo>
                  <a:lnTo>
                    <a:pt x="1778" y="3556"/>
                  </a:lnTo>
                  <a:close/>
                </a:path>
              </a:pathLst>
            </a:custGeom>
            <a:solidFill>
              <a:srgbClr val="E898AC"/>
            </a:solidFill>
          </p:spPr>
          <p:txBody>
            <a:bodyPr/>
            <a:lstStyle/>
            <a:p>
              <a:endParaRPr lang="en-GB"/>
            </a:p>
          </p:txBody>
        </p:sp>
      </p:grpSp>
      <p:grpSp>
        <p:nvGrpSpPr>
          <p:cNvPr id="8" name="Group 8"/>
          <p:cNvGrpSpPr/>
          <p:nvPr/>
        </p:nvGrpSpPr>
        <p:grpSpPr>
          <a:xfrm>
            <a:off x="17417071" y="9640015"/>
            <a:ext cx="202068" cy="202540"/>
            <a:chOff x="0" y="0"/>
            <a:chExt cx="269424" cy="270053"/>
          </a:xfrm>
        </p:grpSpPr>
        <p:sp>
          <p:nvSpPr>
            <p:cNvPr id="9" name="Freeform 9"/>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10" name="Group 10"/>
          <p:cNvGrpSpPr/>
          <p:nvPr/>
        </p:nvGrpSpPr>
        <p:grpSpPr>
          <a:xfrm>
            <a:off x="548363" y="3111143"/>
            <a:ext cx="121618" cy="121148"/>
            <a:chOff x="0" y="0"/>
            <a:chExt cx="162157" cy="161531"/>
          </a:xfrm>
        </p:grpSpPr>
        <p:sp>
          <p:nvSpPr>
            <p:cNvPr id="11" name="Freeform 11"/>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12" name="Group 12"/>
          <p:cNvGrpSpPr/>
          <p:nvPr/>
        </p:nvGrpSpPr>
        <p:grpSpPr>
          <a:xfrm>
            <a:off x="16527346" y="5907362"/>
            <a:ext cx="208172" cy="208644"/>
            <a:chOff x="0" y="0"/>
            <a:chExt cx="277563" cy="278192"/>
          </a:xfrm>
        </p:grpSpPr>
        <p:sp>
          <p:nvSpPr>
            <p:cNvPr id="13" name="Freeform 13"/>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14" name="Freeform 14"/>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5" name="Group 15"/>
          <p:cNvGrpSpPr/>
          <p:nvPr/>
        </p:nvGrpSpPr>
        <p:grpSpPr>
          <a:xfrm>
            <a:off x="16971992" y="3229264"/>
            <a:ext cx="161004" cy="160952"/>
            <a:chOff x="0" y="0"/>
            <a:chExt cx="214672" cy="214603"/>
          </a:xfrm>
        </p:grpSpPr>
        <p:sp>
          <p:nvSpPr>
            <p:cNvPr id="16" name="Freeform 16"/>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7" name="Freeform 17"/>
          <p:cNvSpPr/>
          <p:nvPr/>
        </p:nvSpPr>
        <p:spPr>
          <a:xfrm>
            <a:off x="6178517" y="-1067314"/>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8" name="Freeform 18"/>
          <p:cNvSpPr/>
          <p:nvPr/>
        </p:nvSpPr>
        <p:spPr>
          <a:xfrm>
            <a:off x="9785542" y="-680224"/>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9" name="Freeform 19"/>
          <p:cNvSpPr/>
          <p:nvPr/>
        </p:nvSpPr>
        <p:spPr>
          <a:xfrm>
            <a:off x="495484" y="4804602"/>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20" name="Group 20"/>
          <p:cNvGrpSpPr/>
          <p:nvPr/>
        </p:nvGrpSpPr>
        <p:grpSpPr>
          <a:xfrm>
            <a:off x="17871452" y="20"/>
            <a:ext cx="16928" cy="5039274"/>
            <a:chOff x="0" y="0"/>
            <a:chExt cx="22571" cy="6719032"/>
          </a:xfrm>
        </p:grpSpPr>
        <p:sp>
          <p:nvSpPr>
            <p:cNvPr id="21" name="Freeform 2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22" name="Group 22"/>
          <p:cNvGrpSpPr/>
          <p:nvPr/>
        </p:nvGrpSpPr>
        <p:grpSpPr>
          <a:xfrm>
            <a:off x="1293726" y="42892"/>
            <a:ext cx="16928" cy="3378138"/>
            <a:chOff x="0" y="0"/>
            <a:chExt cx="22571" cy="4504184"/>
          </a:xfrm>
        </p:grpSpPr>
        <p:sp>
          <p:nvSpPr>
            <p:cNvPr id="23" name="Freeform 23"/>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24" name="Freeform 24"/>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5" name="TextBox 25"/>
          <p:cNvSpPr txBox="1"/>
          <p:nvPr/>
        </p:nvSpPr>
        <p:spPr>
          <a:xfrm>
            <a:off x="2544265" y="2181016"/>
            <a:ext cx="13199469" cy="3686175"/>
          </a:xfrm>
          <a:prstGeom prst="rect">
            <a:avLst/>
          </a:prstGeom>
        </p:spPr>
        <p:txBody>
          <a:bodyPr lIns="0" tIns="0" rIns="0" bIns="0" rtlCol="0" anchor="t">
            <a:spAutoFit/>
          </a:bodyPr>
          <a:lstStyle/>
          <a:p>
            <a:pPr algn="ctr">
              <a:lnSpc>
                <a:spcPts val="7200"/>
              </a:lnSpc>
            </a:pPr>
            <a:r>
              <a:rPr lang="en-US" sz="6000" b="1">
                <a:solidFill>
                  <a:srgbClr val="FFFFFF"/>
                </a:solidFill>
                <a:latin typeface="Arimo Bold"/>
                <a:ea typeface="Arimo Bold"/>
                <a:cs typeface="Arimo Bold"/>
                <a:sym typeface="Arimo Bold"/>
              </a:rPr>
              <a:t>ONSCREEN</a:t>
            </a:r>
          </a:p>
          <a:p>
            <a:pPr algn="ctr">
              <a:lnSpc>
                <a:spcPts val="7200"/>
              </a:lnSpc>
            </a:pPr>
            <a:r>
              <a:rPr lang="en-US" sz="6000" b="1">
                <a:solidFill>
                  <a:srgbClr val="FFFFFF"/>
                </a:solidFill>
                <a:latin typeface="Arimo Bold"/>
                <a:ea typeface="Arimo Bold"/>
                <a:cs typeface="Arimo Bold"/>
                <a:sym typeface="Arimo Bold"/>
              </a:rPr>
              <a:t>EYE-CONTROLLED</a:t>
            </a:r>
          </a:p>
          <a:p>
            <a:pPr algn="ctr">
              <a:lnSpc>
                <a:spcPts val="7200"/>
              </a:lnSpc>
            </a:pPr>
            <a:r>
              <a:rPr lang="en-US" sz="6000" b="1">
                <a:solidFill>
                  <a:srgbClr val="FFFFFF"/>
                </a:solidFill>
                <a:latin typeface="Arimo Bold"/>
                <a:ea typeface="Arimo Bold"/>
                <a:cs typeface="Arimo Bold"/>
                <a:sym typeface="Arimo Bold"/>
              </a:rPr>
              <a:t>KEYBOARD FOR</a:t>
            </a:r>
          </a:p>
          <a:p>
            <a:pPr algn="ctr">
              <a:lnSpc>
                <a:spcPts val="7200"/>
              </a:lnSpc>
            </a:pPr>
            <a:r>
              <a:rPr lang="en-US" sz="6000" b="1">
                <a:solidFill>
                  <a:srgbClr val="FFFFFF"/>
                </a:solidFill>
                <a:latin typeface="Arimo Bold"/>
                <a:ea typeface="Arimo Bold"/>
                <a:cs typeface="Arimo Bold"/>
                <a:sym typeface="Arimo Bold"/>
              </a:rPr>
              <a:t>PEOPLE WITH DISABLITIES</a:t>
            </a:r>
          </a:p>
        </p:txBody>
      </p:sp>
      <p:grpSp>
        <p:nvGrpSpPr>
          <p:cNvPr id="26" name="Group 26"/>
          <p:cNvGrpSpPr/>
          <p:nvPr/>
        </p:nvGrpSpPr>
        <p:grpSpPr>
          <a:xfrm>
            <a:off x="3834562" y="9430990"/>
            <a:ext cx="242868" cy="242868"/>
            <a:chOff x="0" y="0"/>
            <a:chExt cx="323824" cy="323824"/>
          </a:xfrm>
        </p:grpSpPr>
        <p:sp>
          <p:nvSpPr>
            <p:cNvPr id="27" name="Freeform 27"/>
            <p:cNvSpPr/>
            <p:nvPr/>
          </p:nvSpPr>
          <p:spPr>
            <a:xfrm>
              <a:off x="127" y="0"/>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28" name="Group 28"/>
          <p:cNvGrpSpPr/>
          <p:nvPr/>
        </p:nvGrpSpPr>
        <p:grpSpPr>
          <a:xfrm>
            <a:off x="14094513" y="7074257"/>
            <a:ext cx="118418" cy="118418"/>
            <a:chOff x="0" y="0"/>
            <a:chExt cx="157891" cy="157891"/>
          </a:xfrm>
        </p:grpSpPr>
        <p:sp>
          <p:nvSpPr>
            <p:cNvPr id="29" name="Freeform 29"/>
            <p:cNvSpPr/>
            <p:nvPr/>
          </p:nvSpPr>
          <p:spPr>
            <a:xfrm>
              <a:off x="0" y="127"/>
              <a:ext cx="157734" cy="157734"/>
            </a:xfrm>
            <a:custGeom>
              <a:avLst/>
              <a:gdLst/>
              <a:ahLst/>
              <a:cxnLst/>
              <a:rect l="l" t="t" r="r" b="b"/>
              <a:pathLst>
                <a:path w="157734" h="157734">
                  <a:moveTo>
                    <a:pt x="1778" y="0"/>
                  </a:moveTo>
                  <a:lnTo>
                    <a:pt x="155956" y="0"/>
                  </a:lnTo>
                  <a:cubicBezTo>
                    <a:pt x="156972" y="0"/>
                    <a:pt x="157734" y="762"/>
                    <a:pt x="157734" y="1778"/>
                  </a:cubicBezTo>
                  <a:lnTo>
                    <a:pt x="157734" y="155956"/>
                  </a:lnTo>
                  <a:cubicBezTo>
                    <a:pt x="157734" y="156972"/>
                    <a:pt x="156972" y="157734"/>
                    <a:pt x="155956" y="157734"/>
                  </a:cubicBezTo>
                  <a:lnTo>
                    <a:pt x="1778" y="157734"/>
                  </a:lnTo>
                  <a:cubicBezTo>
                    <a:pt x="762" y="157734"/>
                    <a:pt x="0" y="156972"/>
                    <a:pt x="0" y="155956"/>
                  </a:cubicBezTo>
                  <a:lnTo>
                    <a:pt x="0" y="1778"/>
                  </a:lnTo>
                  <a:cubicBezTo>
                    <a:pt x="0" y="762"/>
                    <a:pt x="762" y="0"/>
                    <a:pt x="1778" y="0"/>
                  </a:cubicBezTo>
                  <a:moveTo>
                    <a:pt x="1778" y="3683"/>
                  </a:moveTo>
                  <a:lnTo>
                    <a:pt x="1778" y="1778"/>
                  </a:lnTo>
                  <a:lnTo>
                    <a:pt x="3683" y="1778"/>
                  </a:lnTo>
                  <a:lnTo>
                    <a:pt x="3683" y="155956"/>
                  </a:lnTo>
                  <a:lnTo>
                    <a:pt x="1778" y="155956"/>
                  </a:lnTo>
                  <a:lnTo>
                    <a:pt x="1778" y="154178"/>
                  </a:lnTo>
                  <a:lnTo>
                    <a:pt x="155956" y="154178"/>
                  </a:lnTo>
                  <a:lnTo>
                    <a:pt x="155956" y="155956"/>
                  </a:lnTo>
                  <a:lnTo>
                    <a:pt x="154178" y="155956"/>
                  </a:lnTo>
                  <a:lnTo>
                    <a:pt x="154178" y="1778"/>
                  </a:lnTo>
                  <a:lnTo>
                    <a:pt x="155956" y="1778"/>
                  </a:lnTo>
                  <a:lnTo>
                    <a:pt x="155956" y="3556"/>
                  </a:lnTo>
                  <a:lnTo>
                    <a:pt x="1778" y="3556"/>
                  </a:lnTo>
                  <a:close/>
                </a:path>
              </a:pathLst>
            </a:custGeom>
            <a:solidFill>
              <a:srgbClr val="E898AC"/>
            </a:solidFill>
          </p:spPr>
          <p:txBody>
            <a:bodyPr/>
            <a:lstStyle/>
            <a:p>
              <a:endParaRPr lang="en-GB"/>
            </a:p>
          </p:txBody>
        </p:sp>
      </p:grpSp>
      <p:grpSp>
        <p:nvGrpSpPr>
          <p:cNvPr id="30" name="Group 30"/>
          <p:cNvGrpSpPr/>
          <p:nvPr/>
        </p:nvGrpSpPr>
        <p:grpSpPr>
          <a:xfrm>
            <a:off x="4612789" y="6001797"/>
            <a:ext cx="214122" cy="214594"/>
            <a:chOff x="0" y="0"/>
            <a:chExt cx="285496" cy="286125"/>
          </a:xfrm>
        </p:grpSpPr>
        <p:sp>
          <p:nvSpPr>
            <p:cNvPr id="31" name="Freeform 31"/>
            <p:cNvSpPr/>
            <p:nvPr/>
          </p:nvSpPr>
          <p:spPr>
            <a:xfrm>
              <a:off x="127" y="127"/>
              <a:ext cx="285369" cy="286004"/>
            </a:xfrm>
            <a:custGeom>
              <a:avLst/>
              <a:gdLst/>
              <a:ahLst/>
              <a:cxnLst/>
              <a:rect l="l" t="t" r="r" b="b"/>
              <a:pathLst>
                <a:path w="285369" h="286004">
                  <a:moveTo>
                    <a:pt x="3937" y="0"/>
                  </a:moveTo>
                  <a:lnTo>
                    <a:pt x="281432" y="0"/>
                  </a:lnTo>
                  <a:cubicBezTo>
                    <a:pt x="283591" y="0"/>
                    <a:pt x="285369" y="1778"/>
                    <a:pt x="285369" y="3937"/>
                  </a:cubicBezTo>
                  <a:lnTo>
                    <a:pt x="285369" y="282067"/>
                  </a:lnTo>
                  <a:cubicBezTo>
                    <a:pt x="285369" y="284226"/>
                    <a:pt x="283591" y="286004"/>
                    <a:pt x="281432" y="286004"/>
                  </a:cubicBezTo>
                  <a:lnTo>
                    <a:pt x="3937" y="286004"/>
                  </a:lnTo>
                  <a:cubicBezTo>
                    <a:pt x="1778" y="286004"/>
                    <a:pt x="0" y="284226"/>
                    <a:pt x="0" y="282067"/>
                  </a:cubicBezTo>
                  <a:lnTo>
                    <a:pt x="0" y="3937"/>
                  </a:lnTo>
                  <a:cubicBezTo>
                    <a:pt x="0" y="1778"/>
                    <a:pt x="1778" y="0"/>
                    <a:pt x="3937" y="0"/>
                  </a:cubicBezTo>
                  <a:moveTo>
                    <a:pt x="3937" y="7874"/>
                  </a:moveTo>
                  <a:lnTo>
                    <a:pt x="3937" y="3937"/>
                  </a:lnTo>
                  <a:lnTo>
                    <a:pt x="7874" y="3937"/>
                  </a:lnTo>
                  <a:lnTo>
                    <a:pt x="7874" y="282067"/>
                  </a:lnTo>
                  <a:lnTo>
                    <a:pt x="3937" y="282067"/>
                  </a:lnTo>
                  <a:lnTo>
                    <a:pt x="3937" y="278003"/>
                  </a:lnTo>
                  <a:lnTo>
                    <a:pt x="281432" y="278003"/>
                  </a:lnTo>
                  <a:lnTo>
                    <a:pt x="281432" y="281940"/>
                  </a:lnTo>
                  <a:lnTo>
                    <a:pt x="277495" y="281940"/>
                  </a:lnTo>
                  <a:lnTo>
                    <a:pt x="277495" y="3937"/>
                  </a:lnTo>
                  <a:lnTo>
                    <a:pt x="281432" y="3937"/>
                  </a:lnTo>
                  <a:lnTo>
                    <a:pt x="281432" y="7874"/>
                  </a:lnTo>
                  <a:lnTo>
                    <a:pt x="3937" y="7874"/>
                  </a:lnTo>
                  <a:close/>
                </a:path>
              </a:pathLst>
            </a:custGeom>
            <a:solidFill>
              <a:srgbClr val="00CFCC"/>
            </a:solidFill>
          </p:spPr>
          <p:txBody>
            <a:bodyPr/>
            <a:lstStyle/>
            <a:p>
              <a:endParaRPr lang="en-GB"/>
            </a:p>
          </p:txBody>
        </p:sp>
      </p:grpSp>
      <p:grpSp>
        <p:nvGrpSpPr>
          <p:cNvPr id="32" name="Group 32"/>
          <p:cNvGrpSpPr/>
          <p:nvPr/>
        </p:nvGrpSpPr>
        <p:grpSpPr>
          <a:xfrm>
            <a:off x="12586008" y="1671218"/>
            <a:ext cx="160952" cy="160952"/>
            <a:chOff x="0" y="0"/>
            <a:chExt cx="214603" cy="214603"/>
          </a:xfrm>
        </p:grpSpPr>
        <p:sp>
          <p:nvSpPr>
            <p:cNvPr id="33" name="Freeform 33"/>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grpSp>
        <p:nvGrpSpPr>
          <p:cNvPr id="34" name="Group 34"/>
          <p:cNvGrpSpPr/>
          <p:nvPr/>
        </p:nvGrpSpPr>
        <p:grpSpPr>
          <a:xfrm>
            <a:off x="11939008" y="6237606"/>
            <a:ext cx="239986" cy="239932"/>
            <a:chOff x="0" y="0"/>
            <a:chExt cx="319981" cy="319909"/>
          </a:xfrm>
        </p:grpSpPr>
        <p:sp>
          <p:nvSpPr>
            <p:cNvPr id="35" name="Freeform 35"/>
            <p:cNvSpPr/>
            <p:nvPr/>
          </p:nvSpPr>
          <p:spPr>
            <a:xfrm>
              <a:off x="127" y="0"/>
              <a:ext cx="319786" cy="319913"/>
            </a:xfrm>
            <a:custGeom>
              <a:avLst/>
              <a:gdLst/>
              <a:ahLst/>
              <a:cxnLst/>
              <a:rect l="l" t="t" r="r" b="b"/>
              <a:pathLst>
                <a:path w="319786" h="319913">
                  <a:moveTo>
                    <a:pt x="0" y="0"/>
                  </a:moveTo>
                  <a:lnTo>
                    <a:pt x="0" y="319913"/>
                  </a:lnTo>
                  <a:lnTo>
                    <a:pt x="319786" y="319913"/>
                  </a:lnTo>
                  <a:lnTo>
                    <a:pt x="319786" y="0"/>
                  </a:lnTo>
                  <a:close/>
                </a:path>
              </a:pathLst>
            </a:custGeom>
            <a:solidFill>
              <a:srgbClr val="FF9973"/>
            </a:solidFill>
          </p:spPr>
          <p:txBody>
            <a:bodyPr/>
            <a:lstStyle/>
            <a:p>
              <a:endParaRPr lang="en-GB"/>
            </a:p>
          </p:txBody>
        </p:sp>
      </p:grpSp>
      <p:grpSp>
        <p:nvGrpSpPr>
          <p:cNvPr id="36" name="Group 36"/>
          <p:cNvGrpSpPr/>
          <p:nvPr/>
        </p:nvGrpSpPr>
        <p:grpSpPr>
          <a:xfrm>
            <a:off x="5848484" y="8604416"/>
            <a:ext cx="239986" cy="239986"/>
            <a:chOff x="0" y="0"/>
            <a:chExt cx="319981" cy="319981"/>
          </a:xfrm>
        </p:grpSpPr>
        <p:sp>
          <p:nvSpPr>
            <p:cNvPr id="37" name="Freeform 37"/>
            <p:cNvSpPr/>
            <p:nvPr/>
          </p:nvSpPr>
          <p:spPr>
            <a:xfrm>
              <a:off x="0" y="127"/>
              <a:ext cx="319913" cy="319786"/>
            </a:xfrm>
            <a:custGeom>
              <a:avLst/>
              <a:gdLst/>
              <a:ahLst/>
              <a:cxnLst/>
              <a:rect l="l" t="t" r="r" b="b"/>
              <a:pathLst>
                <a:path w="319913" h="319786">
                  <a:moveTo>
                    <a:pt x="0" y="0"/>
                  </a:moveTo>
                  <a:lnTo>
                    <a:pt x="0" y="319786"/>
                  </a:lnTo>
                  <a:lnTo>
                    <a:pt x="319913" y="319786"/>
                  </a:lnTo>
                  <a:lnTo>
                    <a:pt x="319913" y="0"/>
                  </a:lnTo>
                  <a:close/>
                </a:path>
              </a:pathLst>
            </a:custGeom>
            <a:solidFill>
              <a:srgbClr val="FF9973"/>
            </a:solidFill>
          </p:spPr>
          <p:txBody>
            <a:bodyPr/>
            <a:lstStyle/>
            <a:p>
              <a:endParaRPr lang="en-GB"/>
            </a:p>
          </p:txBody>
        </p:sp>
      </p:grpSp>
      <p:sp>
        <p:nvSpPr>
          <p:cNvPr id="38" name="Freeform 38"/>
          <p:cNvSpPr/>
          <p:nvPr/>
        </p:nvSpPr>
        <p:spPr>
          <a:xfrm>
            <a:off x="12464628" y="7392662"/>
            <a:ext cx="242868" cy="2146294"/>
          </a:xfrm>
          <a:custGeom>
            <a:avLst/>
            <a:gdLst/>
            <a:ahLst/>
            <a:cxnLst/>
            <a:rect l="l" t="t" r="r" b="b"/>
            <a:pathLst>
              <a:path w="242868" h="2146294">
                <a:moveTo>
                  <a:pt x="0" y="0"/>
                </a:moveTo>
                <a:lnTo>
                  <a:pt x="242868" y="0"/>
                </a:lnTo>
                <a:lnTo>
                  <a:pt x="242868" y="2146294"/>
                </a:lnTo>
                <a:lnTo>
                  <a:pt x="0" y="21462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39" name="Freeform 39"/>
          <p:cNvSpPr/>
          <p:nvPr/>
        </p:nvSpPr>
        <p:spPr>
          <a:xfrm>
            <a:off x="13556971" y="675428"/>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sp>
        <p:nvSpPr>
          <p:cNvPr id="40" name="Freeform 40"/>
          <p:cNvSpPr/>
          <p:nvPr/>
        </p:nvSpPr>
        <p:spPr>
          <a:xfrm>
            <a:off x="3217434" y="2560092"/>
            <a:ext cx="398474" cy="5657870"/>
          </a:xfrm>
          <a:custGeom>
            <a:avLst/>
            <a:gdLst/>
            <a:ahLst/>
            <a:cxnLst/>
            <a:rect l="l" t="t" r="r" b="b"/>
            <a:pathLst>
              <a:path w="398474" h="5657870">
                <a:moveTo>
                  <a:pt x="0" y="0"/>
                </a:moveTo>
                <a:lnTo>
                  <a:pt x="398474" y="0"/>
                </a:lnTo>
                <a:lnTo>
                  <a:pt x="398474" y="5657870"/>
                </a:lnTo>
                <a:lnTo>
                  <a:pt x="0" y="56578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GB"/>
          </a:p>
        </p:txBody>
      </p:sp>
      <p:grpSp>
        <p:nvGrpSpPr>
          <p:cNvPr id="41" name="Group 41"/>
          <p:cNvGrpSpPr/>
          <p:nvPr/>
        </p:nvGrpSpPr>
        <p:grpSpPr>
          <a:xfrm>
            <a:off x="4711384" y="7392656"/>
            <a:ext cx="16928" cy="5039326"/>
            <a:chOff x="0" y="0"/>
            <a:chExt cx="22571" cy="6719101"/>
          </a:xfrm>
        </p:grpSpPr>
        <p:sp>
          <p:nvSpPr>
            <p:cNvPr id="42" name="Freeform 42"/>
            <p:cNvSpPr/>
            <p:nvPr/>
          </p:nvSpPr>
          <p:spPr>
            <a:xfrm>
              <a:off x="127" y="127"/>
              <a:ext cx="22352" cy="6718935"/>
            </a:xfrm>
            <a:custGeom>
              <a:avLst/>
              <a:gdLst/>
              <a:ahLst/>
              <a:cxnLst/>
              <a:rect l="l" t="t" r="r" b="b"/>
              <a:pathLst>
                <a:path w="22352" h="6718935">
                  <a:moveTo>
                    <a:pt x="11430" y="0"/>
                  </a:moveTo>
                  <a:lnTo>
                    <a:pt x="0" y="6718935"/>
                  </a:lnTo>
                  <a:lnTo>
                    <a:pt x="22352" y="6718935"/>
                  </a:lnTo>
                  <a:lnTo>
                    <a:pt x="11430" y="0"/>
                  </a:lnTo>
                  <a:close/>
                </a:path>
              </a:pathLst>
            </a:custGeom>
            <a:solidFill>
              <a:srgbClr val="FFD6E1"/>
            </a:solidFill>
          </p:spPr>
          <p:txBody>
            <a:bodyPr/>
            <a:lstStyle/>
            <a:p>
              <a:endParaRPr lang="en-GB"/>
            </a:p>
          </p:txBody>
        </p:sp>
      </p:grpSp>
      <p:grpSp>
        <p:nvGrpSpPr>
          <p:cNvPr id="43" name="Group 43"/>
          <p:cNvGrpSpPr/>
          <p:nvPr/>
        </p:nvGrpSpPr>
        <p:grpSpPr>
          <a:xfrm>
            <a:off x="14893202" y="6909912"/>
            <a:ext cx="16928" cy="3378192"/>
            <a:chOff x="0" y="0"/>
            <a:chExt cx="22571" cy="4504256"/>
          </a:xfrm>
        </p:grpSpPr>
        <p:sp>
          <p:nvSpPr>
            <p:cNvPr id="44" name="Freeform 44"/>
            <p:cNvSpPr/>
            <p:nvPr/>
          </p:nvSpPr>
          <p:spPr>
            <a:xfrm>
              <a:off x="0" y="127"/>
              <a:ext cx="22479" cy="4504055"/>
            </a:xfrm>
            <a:custGeom>
              <a:avLst/>
              <a:gdLst/>
              <a:ahLst/>
              <a:cxnLst/>
              <a:rect l="l" t="t" r="r" b="b"/>
              <a:pathLst>
                <a:path w="22479" h="4504055">
                  <a:moveTo>
                    <a:pt x="10922" y="0"/>
                  </a:moveTo>
                  <a:lnTo>
                    <a:pt x="0" y="4504055"/>
                  </a:lnTo>
                  <a:lnTo>
                    <a:pt x="22479" y="4504055"/>
                  </a:lnTo>
                  <a:lnTo>
                    <a:pt x="10922" y="0"/>
                  </a:lnTo>
                  <a:close/>
                </a:path>
              </a:pathLst>
            </a:custGeom>
            <a:solidFill>
              <a:srgbClr val="FFD6E1"/>
            </a:solidFill>
          </p:spPr>
          <p:txBody>
            <a:bodyPr/>
            <a:lstStyle/>
            <a:p>
              <a:endParaRPr lang="en-GB"/>
            </a:p>
          </p:txBody>
        </p:sp>
      </p:grpSp>
      <p:sp>
        <p:nvSpPr>
          <p:cNvPr id="45" name="Freeform 45"/>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GB"/>
          </a:p>
        </p:txBody>
      </p:sp>
      <p:sp>
        <p:nvSpPr>
          <p:cNvPr id="46" name="Freeform 46"/>
          <p:cNvSpPr/>
          <p:nvPr/>
        </p:nvSpPr>
        <p:spPr>
          <a:xfrm>
            <a:off x="13954721" y="7523902"/>
            <a:ext cx="398002" cy="1734398"/>
          </a:xfrm>
          <a:custGeom>
            <a:avLst/>
            <a:gdLst/>
            <a:ahLst/>
            <a:cxnLst/>
            <a:rect l="l" t="t" r="r" b="b"/>
            <a:pathLst>
              <a:path w="398002" h="1734398">
                <a:moveTo>
                  <a:pt x="0" y="0"/>
                </a:moveTo>
                <a:lnTo>
                  <a:pt x="398002" y="0"/>
                </a:lnTo>
                <a:lnTo>
                  <a:pt x="398002" y="1734398"/>
                </a:lnTo>
                <a:lnTo>
                  <a:pt x="0" y="17343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GB"/>
          </a:p>
        </p:txBody>
      </p:sp>
      <p:grpSp>
        <p:nvGrpSpPr>
          <p:cNvPr id="47" name="Group 47"/>
          <p:cNvGrpSpPr/>
          <p:nvPr/>
        </p:nvGrpSpPr>
        <p:grpSpPr>
          <a:xfrm>
            <a:off x="4582084" y="6477538"/>
            <a:ext cx="9123832" cy="2941168"/>
            <a:chOff x="0" y="0"/>
            <a:chExt cx="12165109" cy="3921557"/>
          </a:xfrm>
        </p:grpSpPr>
        <p:sp>
          <p:nvSpPr>
            <p:cNvPr id="48" name="TextBox 48"/>
            <p:cNvSpPr txBox="1"/>
            <p:nvPr/>
          </p:nvSpPr>
          <p:spPr>
            <a:xfrm>
              <a:off x="1696709" y="-19050"/>
              <a:ext cx="8544200" cy="742950"/>
            </a:xfrm>
            <a:prstGeom prst="rect">
              <a:avLst/>
            </a:prstGeom>
          </p:spPr>
          <p:txBody>
            <a:bodyPr lIns="0" tIns="0" rIns="0" bIns="0" rtlCol="0" anchor="t">
              <a:spAutoFit/>
            </a:bodyPr>
            <a:lstStyle/>
            <a:p>
              <a:pPr algn="ctr">
                <a:lnSpc>
                  <a:spcPts val="4320"/>
                </a:lnSpc>
              </a:pPr>
              <a:endParaRPr/>
            </a:p>
          </p:txBody>
        </p:sp>
        <p:sp>
          <p:nvSpPr>
            <p:cNvPr id="49" name="TextBox 49"/>
            <p:cNvSpPr txBox="1"/>
            <p:nvPr/>
          </p:nvSpPr>
          <p:spPr>
            <a:xfrm>
              <a:off x="0" y="773720"/>
              <a:ext cx="8544200" cy="1879325"/>
            </a:xfrm>
            <a:prstGeom prst="rect">
              <a:avLst/>
            </a:prstGeom>
          </p:spPr>
          <p:txBody>
            <a:bodyPr lIns="0" tIns="0" rIns="0" bIns="0" rtlCol="0" anchor="t">
              <a:spAutoFit/>
            </a:bodyPr>
            <a:lstStyle/>
            <a:p>
              <a:pPr algn="ctr">
                <a:lnSpc>
                  <a:spcPts val="3359"/>
                </a:lnSpc>
              </a:pPr>
              <a:r>
                <a:rPr lang="en-US" sz="2799">
                  <a:solidFill>
                    <a:srgbClr val="FFFFFF"/>
                  </a:solidFill>
                  <a:latin typeface="Maven Pro"/>
                  <a:ea typeface="Maven Pro"/>
                  <a:cs typeface="Maven Pro"/>
                  <a:sym typeface="Maven Pro"/>
                </a:rPr>
                <a:t>Habiba Alaa</a:t>
              </a:r>
            </a:p>
            <a:p>
              <a:pPr algn="ctr">
                <a:lnSpc>
                  <a:spcPts val="3359"/>
                </a:lnSpc>
              </a:pPr>
              <a:r>
                <a:rPr lang="en-US" sz="2799">
                  <a:solidFill>
                    <a:srgbClr val="FFFFFF"/>
                  </a:solidFill>
                  <a:latin typeface="Maven Pro"/>
                  <a:ea typeface="Maven Pro"/>
                  <a:cs typeface="Maven Pro"/>
                  <a:sym typeface="Maven Pro"/>
                </a:rPr>
                <a:t>Nada Khaled</a:t>
              </a:r>
            </a:p>
            <a:p>
              <a:pPr algn="ctr">
                <a:lnSpc>
                  <a:spcPts val="3359"/>
                </a:lnSpc>
              </a:pPr>
              <a:endParaRPr lang="en-US" sz="2799">
                <a:solidFill>
                  <a:srgbClr val="FFFFFF"/>
                </a:solidFill>
                <a:latin typeface="Maven Pro"/>
                <a:ea typeface="Maven Pro"/>
                <a:cs typeface="Maven Pro"/>
                <a:sym typeface="Maven Pro"/>
              </a:endParaRPr>
            </a:p>
          </p:txBody>
        </p:sp>
        <p:sp>
          <p:nvSpPr>
            <p:cNvPr id="50" name="TextBox 50"/>
            <p:cNvSpPr txBox="1"/>
            <p:nvPr/>
          </p:nvSpPr>
          <p:spPr>
            <a:xfrm>
              <a:off x="3620909" y="790731"/>
              <a:ext cx="8544200" cy="1685925"/>
            </a:xfrm>
            <a:prstGeom prst="rect">
              <a:avLst/>
            </a:prstGeom>
          </p:spPr>
          <p:txBody>
            <a:bodyPr lIns="0" tIns="0" rIns="0" bIns="0" rtlCol="0" anchor="t">
              <a:spAutoFit/>
            </a:bodyPr>
            <a:lstStyle/>
            <a:p>
              <a:pPr algn="ctr">
                <a:lnSpc>
                  <a:spcPts val="3359"/>
                </a:lnSpc>
              </a:pPr>
              <a:r>
                <a:rPr lang="en-US" sz="2799" dirty="0">
                  <a:solidFill>
                    <a:srgbClr val="FFFFFF"/>
                  </a:solidFill>
                  <a:latin typeface="Maven Pro"/>
                  <a:ea typeface="Maven Pro"/>
                  <a:cs typeface="Maven Pro"/>
                  <a:sym typeface="Maven Pro"/>
                </a:rPr>
                <a:t>Mostafa Ali</a:t>
              </a:r>
            </a:p>
            <a:p>
              <a:pPr algn="ctr">
                <a:lnSpc>
                  <a:spcPts val="3359"/>
                </a:lnSpc>
              </a:pPr>
              <a:r>
                <a:rPr lang="en-US" sz="2799" dirty="0" err="1">
                  <a:solidFill>
                    <a:srgbClr val="FFFFFF"/>
                  </a:solidFill>
                  <a:latin typeface="Maven Pro"/>
                  <a:ea typeface="Maven Pro"/>
                  <a:cs typeface="Maven Pro"/>
                  <a:sym typeface="Maven Pro"/>
                </a:rPr>
                <a:t>Nouran</a:t>
              </a:r>
              <a:r>
                <a:rPr lang="en-US" sz="2799" dirty="0">
                  <a:solidFill>
                    <a:srgbClr val="FFFFFF"/>
                  </a:solidFill>
                  <a:latin typeface="Maven Pro"/>
                  <a:ea typeface="Maven Pro"/>
                  <a:cs typeface="Maven Pro"/>
                  <a:sym typeface="Maven Pro"/>
                </a:rPr>
                <a:t> Hany</a:t>
              </a:r>
            </a:p>
            <a:p>
              <a:pPr algn="ctr">
                <a:lnSpc>
                  <a:spcPts val="3359"/>
                </a:lnSpc>
              </a:pPr>
              <a:endParaRPr lang="en-US" sz="2799" dirty="0">
                <a:solidFill>
                  <a:srgbClr val="FFFFFF"/>
                </a:solidFill>
                <a:latin typeface="Maven Pro"/>
                <a:ea typeface="Maven Pro"/>
                <a:cs typeface="Maven Pro"/>
                <a:sym typeface="Maven Pro"/>
              </a:endParaRPr>
            </a:p>
          </p:txBody>
        </p:sp>
        <p:sp>
          <p:nvSpPr>
            <p:cNvPr id="51" name="TextBox 51"/>
            <p:cNvSpPr txBox="1"/>
            <p:nvPr/>
          </p:nvSpPr>
          <p:spPr>
            <a:xfrm>
              <a:off x="1653429" y="2042232"/>
              <a:ext cx="8544200" cy="1879325"/>
            </a:xfrm>
            <a:prstGeom prst="rect">
              <a:avLst/>
            </a:prstGeom>
          </p:spPr>
          <p:txBody>
            <a:bodyPr lIns="0" tIns="0" rIns="0" bIns="0" rtlCol="0" anchor="t">
              <a:spAutoFit/>
            </a:bodyPr>
            <a:lstStyle/>
            <a:p>
              <a:pPr algn="ctr">
                <a:lnSpc>
                  <a:spcPts val="3359"/>
                </a:lnSpc>
              </a:pPr>
              <a:r>
                <a:rPr lang="en-US" sz="2799" dirty="0" err="1">
                  <a:solidFill>
                    <a:srgbClr val="FFFFFF"/>
                  </a:solidFill>
                  <a:latin typeface="Maven Pro"/>
                  <a:ea typeface="Maven Pro"/>
                  <a:cs typeface="Maven Pro"/>
                  <a:sym typeface="Maven Pro"/>
                </a:rPr>
                <a:t>Meram</a:t>
              </a:r>
              <a:r>
                <a:rPr lang="en-US" sz="2799" dirty="0">
                  <a:solidFill>
                    <a:srgbClr val="FFFFFF"/>
                  </a:solidFill>
                  <a:latin typeface="Maven Pro"/>
                  <a:ea typeface="Maven Pro"/>
                  <a:cs typeface="Maven Pro"/>
                  <a:sym typeface="Maven Pro"/>
                </a:rPr>
                <a:t> Mahmoud</a:t>
              </a:r>
            </a:p>
            <a:p>
              <a:pPr algn="ctr">
                <a:lnSpc>
                  <a:spcPts val="3359"/>
                </a:lnSpc>
              </a:pPr>
              <a:endParaRPr lang="en-US" sz="2799" dirty="0">
                <a:solidFill>
                  <a:srgbClr val="FFFFFF"/>
                </a:solidFill>
                <a:latin typeface="Maven Pro"/>
                <a:ea typeface="Maven Pro"/>
                <a:cs typeface="Maven Pro"/>
                <a:sym typeface="Maven Pro"/>
              </a:endParaRPr>
            </a:p>
          </p:txBody>
        </p:sp>
      </p:grpSp>
      <p:sp>
        <p:nvSpPr>
          <p:cNvPr id="52" name="TextBox 51">
            <a:extLst>
              <a:ext uri="{FF2B5EF4-FFF2-40B4-BE49-F238E27FC236}">
                <a16:creationId xmlns:a16="http://schemas.microsoft.com/office/drawing/2014/main" id="{BF14E197-63D4-C5D9-BFB5-43B1F68E467E}"/>
              </a:ext>
            </a:extLst>
          </p:cNvPr>
          <p:cNvSpPr txBox="1"/>
          <p:nvPr/>
        </p:nvSpPr>
        <p:spPr>
          <a:xfrm>
            <a:off x="5932076" y="6271442"/>
            <a:ext cx="6408150" cy="443776"/>
          </a:xfrm>
          <a:prstGeom prst="rect">
            <a:avLst/>
          </a:prstGeom>
        </p:spPr>
        <p:txBody>
          <a:bodyPr lIns="0" tIns="0" rIns="0" bIns="0" rtlCol="0" anchor="t">
            <a:spAutoFit/>
          </a:bodyPr>
          <a:lstStyle/>
          <a:p>
            <a:pPr algn="ctr">
              <a:lnSpc>
                <a:spcPts val="3359"/>
              </a:lnSpc>
            </a:pPr>
            <a:r>
              <a:rPr lang="en-US" sz="4000" dirty="0">
                <a:solidFill>
                  <a:srgbClr val="DF92A5"/>
                </a:solidFill>
                <a:latin typeface="Arimo"/>
                <a:ea typeface="Maven Pro"/>
                <a:cs typeface="Arimo"/>
                <a:sym typeface="Maven Pro"/>
              </a:rPr>
              <a:t>Team: </a:t>
            </a:r>
            <a:r>
              <a:rPr lang="en-US" sz="4000" dirty="0" err="1">
                <a:solidFill>
                  <a:srgbClr val="DF92A5"/>
                </a:solidFill>
                <a:latin typeface="Arimo"/>
                <a:ea typeface="Maven Pro"/>
                <a:cs typeface="Arimo"/>
                <a:sym typeface="Maven Pro"/>
              </a:rPr>
              <a:t>GazeTech</a:t>
            </a:r>
            <a:endParaRPr lang="en-US" sz="3600" dirty="0">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146100" y="5547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128150" y="950780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2" name="TextBox 22"/>
          <p:cNvSpPr txBox="1"/>
          <p:nvPr/>
        </p:nvSpPr>
        <p:spPr>
          <a:xfrm>
            <a:off x="1329075" y="944550"/>
            <a:ext cx="927255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AVAILABLE OPTIONS</a:t>
            </a:r>
          </a:p>
        </p:txBody>
      </p:sp>
      <p:sp>
        <p:nvSpPr>
          <p:cNvPr id="23" name="Freeform 23"/>
          <p:cNvSpPr/>
          <p:nvPr/>
        </p:nvSpPr>
        <p:spPr>
          <a:xfrm>
            <a:off x="7586944" y="6879312"/>
            <a:ext cx="5752894" cy="548094"/>
          </a:xfrm>
          <a:custGeom>
            <a:avLst/>
            <a:gdLst/>
            <a:ahLst/>
            <a:cxnLst/>
            <a:rect l="l" t="t" r="r" b="b"/>
            <a:pathLst>
              <a:path w="5752894" h="548094">
                <a:moveTo>
                  <a:pt x="0" y="0"/>
                </a:moveTo>
                <a:lnTo>
                  <a:pt x="5752894" y="0"/>
                </a:lnTo>
                <a:lnTo>
                  <a:pt x="5752894" y="548094"/>
                </a:lnTo>
                <a:lnTo>
                  <a:pt x="0" y="548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24" name="Group 24"/>
          <p:cNvGrpSpPr/>
          <p:nvPr/>
        </p:nvGrpSpPr>
        <p:grpSpPr>
          <a:xfrm>
            <a:off x="7870428" y="2870695"/>
            <a:ext cx="6444" cy="6123550"/>
            <a:chOff x="0" y="0"/>
            <a:chExt cx="8592" cy="8164733"/>
          </a:xfrm>
        </p:grpSpPr>
        <p:sp>
          <p:nvSpPr>
            <p:cNvPr id="25" name="Freeform 25"/>
            <p:cNvSpPr/>
            <p:nvPr/>
          </p:nvSpPr>
          <p:spPr>
            <a:xfrm>
              <a:off x="0" y="4445"/>
              <a:ext cx="8382" cy="8155940"/>
            </a:xfrm>
            <a:custGeom>
              <a:avLst/>
              <a:gdLst/>
              <a:ahLst/>
              <a:cxnLst/>
              <a:rect l="l" t="t" r="r" b="b"/>
              <a:pathLst>
                <a:path w="8382" h="8155940">
                  <a:moveTo>
                    <a:pt x="8382" y="0"/>
                  </a:moveTo>
                  <a:lnTo>
                    <a:pt x="8382" y="8155940"/>
                  </a:lnTo>
                  <a:lnTo>
                    <a:pt x="0" y="8155940"/>
                  </a:lnTo>
                  <a:lnTo>
                    <a:pt x="0" y="0"/>
                  </a:lnTo>
                  <a:close/>
                </a:path>
              </a:pathLst>
            </a:custGeom>
            <a:solidFill>
              <a:srgbClr val="FFD6E1"/>
            </a:solidFill>
          </p:spPr>
          <p:txBody>
            <a:bodyPr/>
            <a:lstStyle/>
            <a:p>
              <a:endParaRPr lang="en-GB"/>
            </a:p>
          </p:txBody>
        </p:sp>
      </p:grpSp>
      <p:grpSp>
        <p:nvGrpSpPr>
          <p:cNvPr id="26" name="Group 26"/>
          <p:cNvGrpSpPr/>
          <p:nvPr/>
        </p:nvGrpSpPr>
        <p:grpSpPr>
          <a:xfrm>
            <a:off x="9842098" y="2870695"/>
            <a:ext cx="6444" cy="6123550"/>
            <a:chOff x="0" y="0"/>
            <a:chExt cx="8592" cy="8164733"/>
          </a:xfrm>
        </p:grpSpPr>
        <p:sp>
          <p:nvSpPr>
            <p:cNvPr id="27" name="Freeform 27"/>
            <p:cNvSpPr/>
            <p:nvPr/>
          </p:nvSpPr>
          <p:spPr>
            <a:xfrm>
              <a:off x="0" y="4445"/>
              <a:ext cx="8382" cy="8155940"/>
            </a:xfrm>
            <a:custGeom>
              <a:avLst/>
              <a:gdLst/>
              <a:ahLst/>
              <a:cxnLst/>
              <a:rect l="l" t="t" r="r" b="b"/>
              <a:pathLst>
                <a:path w="8382" h="8155940">
                  <a:moveTo>
                    <a:pt x="8382" y="0"/>
                  </a:moveTo>
                  <a:lnTo>
                    <a:pt x="8382" y="8155940"/>
                  </a:lnTo>
                  <a:lnTo>
                    <a:pt x="0" y="8155940"/>
                  </a:lnTo>
                  <a:lnTo>
                    <a:pt x="0" y="0"/>
                  </a:lnTo>
                  <a:close/>
                </a:path>
              </a:pathLst>
            </a:custGeom>
            <a:solidFill>
              <a:srgbClr val="FFD6E1"/>
            </a:solidFill>
          </p:spPr>
          <p:txBody>
            <a:bodyPr/>
            <a:lstStyle/>
            <a:p>
              <a:endParaRPr lang="en-GB"/>
            </a:p>
          </p:txBody>
        </p:sp>
      </p:grpSp>
      <p:grpSp>
        <p:nvGrpSpPr>
          <p:cNvPr id="28" name="Group 28"/>
          <p:cNvGrpSpPr/>
          <p:nvPr/>
        </p:nvGrpSpPr>
        <p:grpSpPr>
          <a:xfrm>
            <a:off x="11813768" y="2870695"/>
            <a:ext cx="6444" cy="6123550"/>
            <a:chOff x="0" y="0"/>
            <a:chExt cx="8592" cy="8164733"/>
          </a:xfrm>
        </p:grpSpPr>
        <p:sp>
          <p:nvSpPr>
            <p:cNvPr id="29" name="Freeform 29"/>
            <p:cNvSpPr/>
            <p:nvPr/>
          </p:nvSpPr>
          <p:spPr>
            <a:xfrm>
              <a:off x="254" y="4445"/>
              <a:ext cx="8382" cy="8155940"/>
            </a:xfrm>
            <a:custGeom>
              <a:avLst/>
              <a:gdLst/>
              <a:ahLst/>
              <a:cxnLst/>
              <a:rect l="l" t="t" r="r" b="b"/>
              <a:pathLst>
                <a:path w="8382" h="8155940">
                  <a:moveTo>
                    <a:pt x="8382" y="0"/>
                  </a:moveTo>
                  <a:lnTo>
                    <a:pt x="8382" y="8155940"/>
                  </a:lnTo>
                  <a:lnTo>
                    <a:pt x="0" y="8155940"/>
                  </a:lnTo>
                  <a:lnTo>
                    <a:pt x="0" y="0"/>
                  </a:lnTo>
                  <a:close/>
                </a:path>
              </a:pathLst>
            </a:custGeom>
            <a:solidFill>
              <a:srgbClr val="FFD6E1"/>
            </a:solidFill>
          </p:spPr>
          <p:txBody>
            <a:bodyPr/>
            <a:lstStyle/>
            <a:p>
              <a:endParaRPr lang="en-GB"/>
            </a:p>
          </p:txBody>
        </p:sp>
      </p:grpSp>
      <p:grpSp>
        <p:nvGrpSpPr>
          <p:cNvPr id="30" name="Group 30"/>
          <p:cNvGrpSpPr/>
          <p:nvPr/>
        </p:nvGrpSpPr>
        <p:grpSpPr>
          <a:xfrm>
            <a:off x="13785580" y="2870695"/>
            <a:ext cx="6444" cy="6123550"/>
            <a:chOff x="0" y="0"/>
            <a:chExt cx="8592" cy="8164733"/>
          </a:xfrm>
        </p:grpSpPr>
        <p:sp>
          <p:nvSpPr>
            <p:cNvPr id="31" name="Freeform 31"/>
            <p:cNvSpPr/>
            <p:nvPr/>
          </p:nvSpPr>
          <p:spPr>
            <a:xfrm>
              <a:off x="0" y="4445"/>
              <a:ext cx="8382" cy="8155940"/>
            </a:xfrm>
            <a:custGeom>
              <a:avLst/>
              <a:gdLst/>
              <a:ahLst/>
              <a:cxnLst/>
              <a:rect l="l" t="t" r="r" b="b"/>
              <a:pathLst>
                <a:path w="8382" h="8155940">
                  <a:moveTo>
                    <a:pt x="8382" y="0"/>
                  </a:moveTo>
                  <a:lnTo>
                    <a:pt x="8382" y="8155940"/>
                  </a:lnTo>
                  <a:lnTo>
                    <a:pt x="0" y="8155940"/>
                  </a:lnTo>
                  <a:lnTo>
                    <a:pt x="0" y="0"/>
                  </a:lnTo>
                  <a:close/>
                </a:path>
              </a:pathLst>
            </a:custGeom>
            <a:solidFill>
              <a:srgbClr val="FFD6E1"/>
            </a:solidFill>
          </p:spPr>
          <p:txBody>
            <a:bodyPr/>
            <a:lstStyle/>
            <a:p>
              <a:endParaRPr lang="en-GB"/>
            </a:p>
          </p:txBody>
        </p:sp>
      </p:grpSp>
      <p:sp>
        <p:nvSpPr>
          <p:cNvPr id="32" name="Freeform 32"/>
          <p:cNvSpPr/>
          <p:nvPr/>
        </p:nvSpPr>
        <p:spPr>
          <a:xfrm>
            <a:off x="7586944" y="3598484"/>
            <a:ext cx="5752894" cy="548094"/>
          </a:xfrm>
          <a:custGeom>
            <a:avLst/>
            <a:gdLst/>
            <a:ahLst/>
            <a:cxnLst/>
            <a:rect l="l" t="t" r="r" b="b"/>
            <a:pathLst>
              <a:path w="5752894" h="548094">
                <a:moveTo>
                  <a:pt x="0" y="0"/>
                </a:moveTo>
                <a:lnTo>
                  <a:pt x="5752894" y="0"/>
                </a:lnTo>
                <a:lnTo>
                  <a:pt x="5752894" y="548094"/>
                </a:lnTo>
                <a:lnTo>
                  <a:pt x="0" y="5480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3" name="TextBox 33"/>
          <p:cNvSpPr txBox="1"/>
          <p:nvPr/>
        </p:nvSpPr>
        <p:spPr>
          <a:xfrm>
            <a:off x="3379779" y="3502975"/>
            <a:ext cx="3579750" cy="571500"/>
          </a:xfrm>
          <a:prstGeom prst="rect">
            <a:avLst/>
          </a:prstGeom>
        </p:spPr>
        <p:txBody>
          <a:bodyPr lIns="0" tIns="0" rIns="0" bIns="0" rtlCol="0" anchor="t">
            <a:spAutoFit/>
          </a:bodyPr>
          <a:lstStyle/>
          <a:p>
            <a:pPr algn="r">
              <a:lnSpc>
                <a:spcPts val="4320"/>
              </a:lnSpc>
            </a:pPr>
            <a:r>
              <a:rPr lang="en-US" sz="3600" err="1">
                <a:solidFill>
                  <a:srgbClr val="DF92A5"/>
                </a:solidFill>
                <a:latin typeface="Arimo"/>
                <a:ea typeface="Arimo"/>
                <a:cs typeface="Arimo"/>
                <a:sym typeface="Arimo"/>
              </a:rPr>
              <a:t>OptiKey</a:t>
            </a:r>
            <a:endParaRPr lang="en-US" sz="3600" err="1">
              <a:solidFill>
                <a:srgbClr val="DF92A5"/>
              </a:solidFill>
              <a:latin typeface="Arimo"/>
              <a:ea typeface="Arimo"/>
              <a:cs typeface="Arimo"/>
            </a:endParaRPr>
          </a:p>
        </p:txBody>
      </p:sp>
      <p:sp>
        <p:nvSpPr>
          <p:cNvPr id="34" name="TextBox 34"/>
          <p:cNvSpPr txBox="1"/>
          <p:nvPr/>
        </p:nvSpPr>
        <p:spPr>
          <a:xfrm>
            <a:off x="2670825" y="3968462"/>
            <a:ext cx="4288950" cy="1266825"/>
          </a:xfrm>
          <a:prstGeom prst="rect">
            <a:avLst/>
          </a:prstGeom>
        </p:spPr>
        <p:txBody>
          <a:bodyPr lIns="0" tIns="0" rIns="0" bIns="0" rtlCol="0" anchor="t">
            <a:spAutoFit/>
          </a:bodyPr>
          <a:lstStyle/>
          <a:p>
            <a:pPr algn="r">
              <a:lnSpc>
                <a:spcPts val="3359"/>
              </a:lnSpc>
            </a:pPr>
            <a:r>
              <a:rPr lang="en-US" sz="2799">
                <a:solidFill>
                  <a:srgbClr val="FFFFFF"/>
                </a:solidFill>
                <a:latin typeface="Maven Pro"/>
                <a:ea typeface="Maven Pro"/>
                <a:cs typeface="Maven Pro"/>
                <a:sym typeface="Maven Pro"/>
              </a:rPr>
              <a:t>Requires the use of an eye tracking device such as Tobii EyeX</a:t>
            </a:r>
          </a:p>
        </p:txBody>
      </p:sp>
      <p:sp>
        <p:nvSpPr>
          <p:cNvPr id="35" name="TextBox 35"/>
          <p:cNvSpPr txBox="1"/>
          <p:nvPr/>
        </p:nvSpPr>
        <p:spPr>
          <a:xfrm>
            <a:off x="3380025" y="6760974"/>
            <a:ext cx="3579750" cy="571500"/>
          </a:xfrm>
          <a:prstGeom prst="rect">
            <a:avLst/>
          </a:prstGeom>
        </p:spPr>
        <p:txBody>
          <a:bodyPr lIns="0" tIns="0" rIns="0" bIns="0" rtlCol="0" anchor="t">
            <a:spAutoFit/>
          </a:bodyPr>
          <a:lstStyle/>
          <a:p>
            <a:pPr algn="r">
              <a:lnSpc>
                <a:spcPts val="4320"/>
              </a:lnSpc>
            </a:pPr>
            <a:r>
              <a:rPr lang="en-US" sz="3600">
                <a:solidFill>
                  <a:srgbClr val="00CFCC"/>
                </a:solidFill>
                <a:latin typeface="Arimo"/>
                <a:ea typeface="Arimo"/>
                <a:cs typeface="Arimo"/>
                <a:sym typeface="Arimo"/>
              </a:rPr>
              <a:t>Open Source</a:t>
            </a:r>
          </a:p>
        </p:txBody>
      </p:sp>
      <p:sp>
        <p:nvSpPr>
          <p:cNvPr id="36" name="TextBox 36"/>
          <p:cNvSpPr txBox="1"/>
          <p:nvPr/>
        </p:nvSpPr>
        <p:spPr>
          <a:xfrm>
            <a:off x="2830273" y="7217537"/>
            <a:ext cx="4129350" cy="847725"/>
          </a:xfrm>
          <a:prstGeom prst="rect">
            <a:avLst/>
          </a:prstGeom>
        </p:spPr>
        <p:txBody>
          <a:bodyPr lIns="0" tIns="0" rIns="0" bIns="0" rtlCol="0" anchor="t">
            <a:spAutoFit/>
          </a:bodyPr>
          <a:lstStyle/>
          <a:p>
            <a:pPr algn="r">
              <a:lnSpc>
                <a:spcPts val="3359"/>
              </a:lnSpc>
            </a:pPr>
            <a:r>
              <a:rPr lang="en-US" sz="2799">
                <a:solidFill>
                  <a:srgbClr val="FFFFFF"/>
                </a:solidFill>
                <a:latin typeface="Maven Pro"/>
                <a:ea typeface="Maven Pro"/>
                <a:cs typeface="Maven Pro"/>
                <a:sym typeface="Maven Pro"/>
              </a:rPr>
              <a:t>Difficulty in installation &amp;</a:t>
            </a:r>
          </a:p>
          <a:p>
            <a:pPr algn="r">
              <a:lnSpc>
                <a:spcPts val="3359"/>
              </a:lnSpc>
            </a:pPr>
            <a:r>
              <a:rPr lang="en-US" sz="2799">
                <a:solidFill>
                  <a:srgbClr val="FFFFFF"/>
                </a:solidFill>
                <a:latin typeface="Maven Pro"/>
                <a:ea typeface="Maven Pro"/>
                <a:cs typeface="Maven Pro"/>
                <a:sym typeface="Maven Pro"/>
              </a:rPr>
              <a:t>not widely available</a:t>
            </a:r>
          </a:p>
        </p:txBody>
      </p:sp>
      <p:sp>
        <p:nvSpPr>
          <p:cNvPr id="37" name="TextBox 37"/>
          <p:cNvSpPr txBox="1"/>
          <p:nvPr/>
        </p:nvSpPr>
        <p:spPr>
          <a:xfrm>
            <a:off x="9665475" y="3443906"/>
            <a:ext cx="4288950" cy="428625"/>
          </a:xfrm>
          <a:prstGeom prst="rect">
            <a:avLst/>
          </a:prstGeom>
        </p:spPr>
        <p:txBody>
          <a:bodyPr lIns="0" tIns="0" rIns="0" bIns="0" rtlCol="0" anchor="t">
            <a:spAutoFit/>
          </a:bodyPr>
          <a:lstStyle/>
          <a:p>
            <a:pPr algn="just">
              <a:lnSpc>
                <a:spcPts val="3359"/>
              </a:lnSpc>
            </a:pPr>
            <a:r>
              <a:rPr lang="en-US" sz="2799">
                <a:solidFill>
                  <a:srgbClr val="FFFFFF"/>
                </a:solidFill>
                <a:latin typeface="Maven Pro"/>
                <a:ea typeface="Maven Pro"/>
                <a:cs typeface="Maven Pro"/>
                <a:sym typeface="Maven Pro"/>
              </a:rPr>
              <a:t>$229 </a:t>
            </a:r>
            <a:r>
              <a:rPr lang="en-US" sz="2799">
                <a:solidFill>
                  <a:srgbClr val="E898AC"/>
                </a:solidFill>
                <a:latin typeface="Maven Pro"/>
                <a:ea typeface="Maven Pro"/>
                <a:cs typeface="Maven Pro"/>
                <a:sym typeface="Maven Pro"/>
              </a:rPr>
              <a:t>*</a:t>
            </a:r>
          </a:p>
        </p:txBody>
      </p:sp>
      <p:sp>
        <p:nvSpPr>
          <p:cNvPr id="38" name="TextBox 38"/>
          <p:cNvSpPr txBox="1"/>
          <p:nvPr/>
        </p:nvSpPr>
        <p:spPr>
          <a:xfrm>
            <a:off x="13500539" y="3825846"/>
            <a:ext cx="4288950" cy="428625"/>
          </a:xfrm>
          <a:prstGeom prst="rect">
            <a:avLst/>
          </a:prstGeom>
        </p:spPr>
        <p:txBody>
          <a:bodyPr lIns="0" tIns="0" rIns="0" bIns="0" rtlCol="0" anchor="t">
            <a:spAutoFit/>
          </a:bodyPr>
          <a:lstStyle/>
          <a:p>
            <a:pPr algn="just">
              <a:lnSpc>
                <a:spcPts val="3359"/>
              </a:lnSpc>
            </a:pPr>
            <a:r>
              <a:rPr lang="en-US" sz="2799">
                <a:solidFill>
                  <a:srgbClr val="FFFFFF"/>
                </a:solidFill>
                <a:latin typeface="Maven Pro"/>
                <a:ea typeface="Maven Pro"/>
                <a:cs typeface="Maven Pro"/>
                <a:sym typeface="Maven Pro"/>
              </a:rPr>
              <a:t>EGP 11,000</a:t>
            </a:r>
          </a:p>
        </p:txBody>
      </p:sp>
      <p:sp>
        <p:nvSpPr>
          <p:cNvPr id="39" name="TextBox 39"/>
          <p:cNvSpPr txBox="1"/>
          <p:nvPr/>
        </p:nvSpPr>
        <p:spPr>
          <a:xfrm>
            <a:off x="9675737" y="6724734"/>
            <a:ext cx="4288950" cy="428625"/>
          </a:xfrm>
          <a:prstGeom prst="rect">
            <a:avLst/>
          </a:prstGeom>
        </p:spPr>
        <p:txBody>
          <a:bodyPr lIns="0" tIns="0" rIns="0" bIns="0" rtlCol="0" anchor="t">
            <a:spAutoFit/>
          </a:bodyPr>
          <a:lstStyle/>
          <a:p>
            <a:pPr algn="just">
              <a:lnSpc>
                <a:spcPts val="3359"/>
              </a:lnSpc>
            </a:pPr>
            <a:r>
              <a:rPr lang="en-US" sz="2799">
                <a:solidFill>
                  <a:srgbClr val="FFFFFF"/>
                </a:solidFill>
                <a:latin typeface="Maven Pro"/>
                <a:ea typeface="Maven Pro"/>
                <a:cs typeface="Maven Pro"/>
                <a:sym typeface="Maven Pro"/>
              </a:rPr>
              <a:t>Arabic Letters</a:t>
            </a:r>
          </a:p>
        </p:txBody>
      </p:sp>
      <p:sp>
        <p:nvSpPr>
          <p:cNvPr id="40" name="TextBox 40"/>
          <p:cNvSpPr txBox="1"/>
          <p:nvPr/>
        </p:nvSpPr>
        <p:spPr>
          <a:xfrm>
            <a:off x="13500539" y="7097750"/>
            <a:ext cx="4288950" cy="428625"/>
          </a:xfrm>
          <a:prstGeom prst="rect">
            <a:avLst/>
          </a:prstGeom>
        </p:spPr>
        <p:txBody>
          <a:bodyPr lIns="0" tIns="0" rIns="0" bIns="0" rtlCol="0" anchor="t">
            <a:spAutoFit/>
          </a:bodyPr>
          <a:lstStyle/>
          <a:p>
            <a:pPr algn="just">
              <a:lnSpc>
                <a:spcPts val="3359"/>
              </a:lnSpc>
            </a:pPr>
            <a:r>
              <a:rPr lang="en-US" sz="2799">
                <a:solidFill>
                  <a:srgbClr val="FFFFFF"/>
                </a:solidFill>
                <a:latin typeface="Maven Pro"/>
                <a:ea typeface="Maven Pro"/>
                <a:cs typeface="Maven Pro"/>
                <a:sym typeface="Maven Pro"/>
              </a:rPr>
              <a:t>English Letters</a:t>
            </a:r>
          </a:p>
        </p:txBody>
      </p:sp>
      <p:sp>
        <p:nvSpPr>
          <p:cNvPr id="41" name="TextBox 41"/>
          <p:cNvSpPr txBox="1"/>
          <p:nvPr/>
        </p:nvSpPr>
        <p:spPr>
          <a:xfrm>
            <a:off x="13265897" y="9634812"/>
            <a:ext cx="4758234" cy="371475"/>
          </a:xfrm>
          <a:prstGeom prst="rect">
            <a:avLst/>
          </a:prstGeom>
        </p:spPr>
        <p:txBody>
          <a:bodyPr lIns="0" tIns="0" rIns="0" bIns="0" rtlCol="0" anchor="t">
            <a:spAutoFit/>
          </a:bodyPr>
          <a:lstStyle/>
          <a:p>
            <a:pPr algn="l">
              <a:lnSpc>
                <a:spcPts val="2999"/>
              </a:lnSpc>
            </a:pPr>
            <a:r>
              <a:rPr lang="en-US" sz="2499">
                <a:solidFill>
                  <a:srgbClr val="E898AC"/>
                </a:solidFill>
                <a:latin typeface="Maven Pro"/>
                <a:ea typeface="Maven Pro"/>
                <a:cs typeface="Maven Pro"/>
                <a:sym typeface="Maven Pro"/>
              </a:rPr>
              <a:t>* Price of Tobii EyeX eye tracker.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3285103" y="3317300"/>
            <a:ext cx="7997136" cy="2962275"/>
          </a:xfrm>
          <a:prstGeom prst="rect">
            <a:avLst/>
          </a:prstGeom>
        </p:spPr>
        <p:txBody>
          <a:bodyPr lIns="0" tIns="0" rIns="0" bIns="0" rtlCol="0" anchor="t">
            <a:spAutoFit/>
          </a:bodyPr>
          <a:lstStyle/>
          <a:p>
            <a:pPr algn="ctr">
              <a:lnSpc>
                <a:spcPts val="11519"/>
              </a:lnSpc>
            </a:pPr>
            <a:r>
              <a:rPr lang="en-US" sz="9600">
                <a:solidFill>
                  <a:srgbClr val="FFFFFF"/>
                </a:solidFill>
                <a:latin typeface="Arimo"/>
                <a:ea typeface="Arimo"/>
                <a:cs typeface="Arimo"/>
                <a:sym typeface="Arimo"/>
              </a:rPr>
              <a:t>LITERATURE REVIEW </a:t>
            </a:r>
          </a:p>
        </p:txBody>
      </p:sp>
      <p:grpSp>
        <p:nvGrpSpPr>
          <p:cNvPr id="15" name="Group 15"/>
          <p:cNvGrpSpPr/>
          <p:nvPr/>
        </p:nvGrpSpPr>
        <p:grpSpPr>
          <a:xfrm>
            <a:off x="11565750" y="3737150"/>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FF9973"/>
            </a:solidFill>
          </p:spPr>
          <p:txBody>
            <a:bodyPr/>
            <a:lstStyle/>
            <a:p>
              <a:endParaRPr lang="en-GB"/>
            </a:p>
          </p:txBody>
        </p:sp>
      </p:grpSp>
      <p:sp>
        <p:nvSpPr>
          <p:cNvPr id="17" name="TextBox 17"/>
          <p:cNvSpPr txBox="1"/>
          <p:nvPr/>
        </p:nvSpPr>
        <p:spPr>
          <a:xfrm>
            <a:off x="11761225" y="4288250"/>
            <a:ext cx="1779150" cy="1846659"/>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03</a:t>
            </a:r>
          </a:p>
        </p:txBody>
      </p:sp>
      <p:grpSp>
        <p:nvGrpSpPr>
          <p:cNvPr id="18" name="Group 18"/>
          <p:cNvGrpSpPr/>
          <p:nvPr/>
        </p:nvGrpSpPr>
        <p:grpSpPr>
          <a:xfrm>
            <a:off x="2740952" y="77380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2739900" y="77380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FF9973"/>
            </a:solidFill>
          </p:spPr>
          <p:txBody>
            <a:bodyPr/>
            <a:lstStyle/>
            <a:p>
              <a:endParaRPr lang="en-GB"/>
            </a:p>
          </p:txBody>
        </p:sp>
      </p:grpSp>
      <p:sp>
        <p:nvSpPr>
          <p:cNvPr id="22" name="AutoShape 22"/>
          <p:cNvSpPr/>
          <p:nvPr/>
        </p:nvSpPr>
        <p:spPr>
          <a:xfrm>
            <a:off x="11653618" y="6875825"/>
            <a:ext cx="1994464" cy="19050"/>
          </a:xfrm>
          <a:prstGeom prst="line">
            <a:avLst/>
          </a:prstGeom>
          <a:ln w="19050" cap="rnd">
            <a:solidFill>
              <a:srgbClr val="00CFCC"/>
            </a:solidFill>
            <a:prstDash val="solid"/>
            <a:headEnd type="none" w="sm" len="sm"/>
            <a:tailEnd type="none" w="sm" len="sm"/>
          </a:ln>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5022376" y="1724314"/>
            <a:ext cx="7997136" cy="1504950"/>
          </a:xfrm>
          <a:prstGeom prst="rect">
            <a:avLst/>
          </a:prstGeom>
        </p:spPr>
        <p:txBody>
          <a:bodyPr lIns="0" tIns="0" rIns="0" bIns="0" rtlCol="0" anchor="t">
            <a:spAutoFit/>
          </a:bodyPr>
          <a:lstStyle/>
          <a:p>
            <a:pPr algn="ctr">
              <a:lnSpc>
                <a:spcPts val="11519"/>
              </a:lnSpc>
            </a:pPr>
            <a:r>
              <a:rPr lang="en-US" sz="9600">
                <a:solidFill>
                  <a:srgbClr val="FFFFFF"/>
                </a:solidFill>
                <a:latin typeface="Arimo"/>
                <a:ea typeface="Arimo"/>
                <a:cs typeface="Arimo"/>
                <a:sym typeface="Arimo"/>
              </a:rPr>
              <a:t>SOLUTION </a:t>
            </a:r>
          </a:p>
        </p:txBody>
      </p:sp>
      <p:sp>
        <p:nvSpPr>
          <p:cNvPr id="15" name="TextBox 15"/>
          <p:cNvSpPr txBox="1"/>
          <p:nvPr/>
        </p:nvSpPr>
        <p:spPr>
          <a:xfrm>
            <a:off x="4091556" y="6559408"/>
            <a:ext cx="3998568" cy="895350"/>
          </a:xfrm>
          <a:prstGeom prst="rect">
            <a:avLst/>
          </a:prstGeom>
        </p:spPr>
        <p:txBody>
          <a:bodyPr lIns="0" tIns="0" rIns="0" bIns="0" rtlCol="0" anchor="t">
            <a:spAutoFit/>
          </a:bodyPr>
          <a:lstStyle/>
          <a:p>
            <a:pPr algn="ctr">
              <a:lnSpc>
                <a:spcPts val="6840"/>
              </a:lnSpc>
            </a:pPr>
            <a:r>
              <a:rPr lang="en-US" sz="5700">
                <a:solidFill>
                  <a:srgbClr val="FFFFFF"/>
                </a:solidFill>
                <a:latin typeface="Arimo"/>
                <a:ea typeface="Arimo"/>
                <a:cs typeface="Arimo"/>
                <a:sym typeface="Arimo"/>
              </a:rPr>
              <a:t>Tracking</a:t>
            </a:r>
          </a:p>
        </p:txBody>
      </p:sp>
      <p:sp>
        <p:nvSpPr>
          <p:cNvPr id="16" name="TextBox 16"/>
          <p:cNvSpPr txBox="1"/>
          <p:nvPr/>
        </p:nvSpPr>
        <p:spPr>
          <a:xfrm>
            <a:off x="9295999" y="6559408"/>
            <a:ext cx="5310098" cy="1762125"/>
          </a:xfrm>
          <a:prstGeom prst="rect">
            <a:avLst/>
          </a:prstGeom>
        </p:spPr>
        <p:txBody>
          <a:bodyPr lIns="0" tIns="0" rIns="0" bIns="0" rtlCol="0" anchor="t">
            <a:spAutoFit/>
          </a:bodyPr>
          <a:lstStyle/>
          <a:p>
            <a:pPr algn="ctr">
              <a:lnSpc>
                <a:spcPts val="6839"/>
              </a:lnSpc>
            </a:pPr>
            <a:r>
              <a:rPr lang="en-US" sz="5700">
                <a:solidFill>
                  <a:srgbClr val="FFFFFF"/>
                </a:solidFill>
                <a:latin typeface="Arimo"/>
                <a:ea typeface="Arimo"/>
                <a:cs typeface="Arimo"/>
                <a:sym typeface="Arimo"/>
              </a:rPr>
              <a:t>Keyboard Mechanism</a:t>
            </a:r>
          </a:p>
        </p:txBody>
      </p:sp>
      <p:grpSp>
        <p:nvGrpSpPr>
          <p:cNvPr id="17" name="Group 17"/>
          <p:cNvGrpSpPr/>
          <p:nvPr/>
        </p:nvGrpSpPr>
        <p:grpSpPr>
          <a:xfrm>
            <a:off x="5366940" y="4370491"/>
            <a:ext cx="1447800" cy="1447800"/>
            <a:chOff x="0" y="0"/>
            <a:chExt cx="1930400" cy="1930400"/>
          </a:xfrm>
        </p:grpSpPr>
        <p:sp>
          <p:nvSpPr>
            <p:cNvPr id="18" name="Freeform 18"/>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19" name="Group 19"/>
          <p:cNvGrpSpPr/>
          <p:nvPr/>
        </p:nvGrpSpPr>
        <p:grpSpPr>
          <a:xfrm>
            <a:off x="11227148" y="4370502"/>
            <a:ext cx="1447800" cy="1447800"/>
            <a:chOff x="0" y="0"/>
            <a:chExt cx="1930400" cy="1930400"/>
          </a:xfrm>
        </p:grpSpPr>
        <p:sp>
          <p:nvSpPr>
            <p:cNvPr id="20" name="Freeform 20"/>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21" name="AutoShape 21"/>
          <p:cNvSpPr/>
          <p:nvPr/>
        </p:nvSpPr>
        <p:spPr>
          <a:xfrm>
            <a:off x="6814740" y="5094391"/>
            <a:ext cx="4412407" cy="11"/>
          </a:xfrm>
          <a:prstGeom prst="line">
            <a:avLst/>
          </a:prstGeom>
          <a:ln w="9525" cap="rnd">
            <a:solidFill>
              <a:srgbClr val="FFD6E1"/>
            </a:solidFill>
            <a:prstDash val="solid"/>
            <a:headEnd type="none" w="sm" len="sm"/>
            <a:tailEnd type="none" w="sm" len="sm"/>
          </a:ln>
        </p:spPr>
        <p:txBody>
          <a:bodyPr/>
          <a:lstStyle/>
          <a:p>
            <a:endParaRPr lang="en-GB"/>
          </a:p>
        </p:txBody>
      </p:sp>
      <p:sp>
        <p:nvSpPr>
          <p:cNvPr id="22" name="Freeform 22"/>
          <p:cNvSpPr/>
          <p:nvPr/>
        </p:nvSpPr>
        <p:spPr>
          <a:xfrm>
            <a:off x="11352378" y="4881308"/>
            <a:ext cx="1208270" cy="407139"/>
          </a:xfrm>
          <a:custGeom>
            <a:avLst/>
            <a:gdLst/>
            <a:ahLst/>
            <a:cxnLst/>
            <a:rect l="l" t="t" r="r" b="b"/>
            <a:pathLst>
              <a:path w="1208270" h="407139">
                <a:moveTo>
                  <a:pt x="0" y="0"/>
                </a:moveTo>
                <a:lnTo>
                  <a:pt x="1208270" y="0"/>
                </a:lnTo>
                <a:lnTo>
                  <a:pt x="1208270" y="407139"/>
                </a:lnTo>
                <a:lnTo>
                  <a:pt x="0" y="4071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3" name="Freeform 23"/>
          <p:cNvSpPr/>
          <p:nvPr/>
        </p:nvSpPr>
        <p:spPr>
          <a:xfrm>
            <a:off x="5460426" y="4882666"/>
            <a:ext cx="1260829" cy="521668"/>
          </a:xfrm>
          <a:custGeom>
            <a:avLst/>
            <a:gdLst/>
            <a:ahLst/>
            <a:cxnLst/>
            <a:rect l="l" t="t" r="r" b="b"/>
            <a:pathLst>
              <a:path w="1260829" h="521668">
                <a:moveTo>
                  <a:pt x="0" y="0"/>
                </a:moveTo>
                <a:lnTo>
                  <a:pt x="1260829" y="0"/>
                </a:lnTo>
                <a:lnTo>
                  <a:pt x="1260829" y="521668"/>
                </a:lnTo>
                <a:lnTo>
                  <a:pt x="0" y="5216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5871899" y="6073401"/>
            <a:ext cx="6544202" cy="1456696"/>
          </a:xfrm>
          <a:prstGeom prst="rect">
            <a:avLst/>
          </a:prstGeom>
        </p:spPr>
        <p:txBody>
          <a:bodyPr lIns="0" tIns="0" rIns="0" bIns="0" rtlCol="0" anchor="t">
            <a:spAutoFit/>
          </a:bodyPr>
          <a:lstStyle/>
          <a:p>
            <a:pPr algn="ctr">
              <a:lnSpc>
                <a:spcPts val="11195"/>
              </a:lnSpc>
            </a:pPr>
            <a:r>
              <a:rPr lang="en-US" sz="9329">
                <a:solidFill>
                  <a:srgbClr val="FFFFFF"/>
                </a:solidFill>
                <a:latin typeface="Arimo"/>
                <a:ea typeface="Arimo"/>
                <a:cs typeface="Arimo"/>
                <a:sym typeface="Arimo"/>
              </a:rPr>
              <a:t>Tracking</a:t>
            </a:r>
          </a:p>
        </p:txBody>
      </p:sp>
      <p:grpSp>
        <p:nvGrpSpPr>
          <p:cNvPr id="15" name="Group 15"/>
          <p:cNvGrpSpPr/>
          <p:nvPr/>
        </p:nvGrpSpPr>
        <p:grpSpPr>
          <a:xfrm>
            <a:off x="7959239" y="3390216"/>
            <a:ext cx="2369522" cy="2369522"/>
            <a:chOff x="0" y="0"/>
            <a:chExt cx="1930400" cy="1930400"/>
          </a:xfrm>
        </p:grpSpPr>
        <p:sp>
          <p:nvSpPr>
            <p:cNvPr id="16" name="Freeform 1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sp>
        <p:nvSpPr>
          <p:cNvPr id="17" name="Freeform 17"/>
          <p:cNvSpPr/>
          <p:nvPr/>
        </p:nvSpPr>
        <p:spPr>
          <a:xfrm>
            <a:off x="8112240" y="4067713"/>
            <a:ext cx="2063519" cy="853781"/>
          </a:xfrm>
          <a:custGeom>
            <a:avLst/>
            <a:gdLst/>
            <a:ahLst/>
            <a:cxnLst/>
            <a:rect l="l" t="t" r="r" b="b"/>
            <a:pathLst>
              <a:path w="2063519" h="853781">
                <a:moveTo>
                  <a:pt x="0" y="0"/>
                </a:moveTo>
                <a:lnTo>
                  <a:pt x="2063520" y="0"/>
                </a:lnTo>
                <a:lnTo>
                  <a:pt x="2063520" y="853781"/>
                </a:lnTo>
                <a:lnTo>
                  <a:pt x="0" y="8537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8" name="Group 19">
            <a:extLst>
              <a:ext uri="{FF2B5EF4-FFF2-40B4-BE49-F238E27FC236}">
                <a16:creationId xmlns:a16="http://schemas.microsoft.com/office/drawing/2014/main" id="{F57A6EF1-4B73-AF4E-47AC-1CF04A27E3A4}"/>
              </a:ext>
            </a:extLst>
          </p:cNvPr>
          <p:cNvGrpSpPr/>
          <p:nvPr/>
        </p:nvGrpSpPr>
        <p:grpSpPr>
          <a:xfrm>
            <a:off x="19194083" y="4315321"/>
            <a:ext cx="1447800" cy="1447800"/>
            <a:chOff x="0" y="0"/>
            <a:chExt cx="1930400" cy="1930400"/>
          </a:xfrm>
        </p:grpSpPr>
        <p:sp>
          <p:nvSpPr>
            <p:cNvPr id="19" name="Freeform 20">
              <a:extLst>
                <a:ext uri="{FF2B5EF4-FFF2-40B4-BE49-F238E27FC236}">
                  <a16:creationId xmlns:a16="http://schemas.microsoft.com/office/drawing/2014/main" id="{37B2CC4A-5155-C410-C6EC-068B0079ADE1}"/>
                </a:ext>
              </a:extLst>
            </p:cNvPr>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20" name="Freeform 22">
            <a:extLst>
              <a:ext uri="{FF2B5EF4-FFF2-40B4-BE49-F238E27FC236}">
                <a16:creationId xmlns:a16="http://schemas.microsoft.com/office/drawing/2014/main" id="{7B5A4B44-637F-183C-C453-CF5031C465C2}"/>
              </a:ext>
            </a:extLst>
          </p:cNvPr>
          <p:cNvSpPr/>
          <p:nvPr/>
        </p:nvSpPr>
        <p:spPr>
          <a:xfrm>
            <a:off x="19319313" y="4826127"/>
            <a:ext cx="1208270" cy="407139"/>
          </a:xfrm>
          <a:custGeom>
            <a:avLst/>
            <a:gdLst/>
            <a:ahLst/>
            <a:cxnLst/>
            <a:rect l="l" t="t" r="r" b="b"/>
            <a:pathLst>
              <a:path w="1208270" h="407139">
                <a:moveTo>
                  <a:pt x="0" y="0"/>
                </a:moveTo>
                <a:lnTo>
                  <a:pt x="1208270" y="0"/>
                </a:lnTo>
                <a:lnTo>
                  <a:pt x="1208270" y="407139"/>
                </a:lnTo>
                <a:lnTo>
                  <a:pt x="0" y="40713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1" name="TextBox 16">
            <a:extLst>
              <a:ext uri="{FF2B5EF4-FFF2-40B4-BE49-F238E27FC236}">
                <a16:creationId xmlns:a16="http://schemas.microsoft.com/office/drawing/2014/main" id="{7C932D87-FF67-86EE-83F2-20C609A58DBB}"/>
              </a:ext>
            </a:extLst>
          </p:cNvPr>
          <p:cNvSpPr txBox="1"/>
          <p:nvPr/>
        </p:nvSpPr>
        <p:spPr>
          <a:xfrm>
            <a:off x="17602200" y="6559408"/>
            <a:ext cx="5310098" cy="1762125"/>
          </a:xfrm>
          <a:prstGeom prst="rect">
            <a:avLst/>
          </a:prstGeom>
        </p:spPr>
        <p:txBody>
          <a:bodyPr lIns="0" tIns="0" rIns="0" bIns="0" rtlCol="0" anchor="t">
            <a:spAutoFit/>
          </a:bodyPr>
          <a:lstStyle/>
          <a:p>
            <a:pPr algn="ctr">
              <a:lnSpc>
                <a:spcPts val="6839"/>
              </a:lnSpc>
            </a:pPr>
            <a:r>
              <a:rPr lang="en-US" sz="5700">
                <a:solidFill>
                  <a:srgbClr val="FFFFFF"/>
                </a:solidFill>
                <a:latin typeface="Arimo"/>
                <a:ea typeface="Arimo"/>
                <a:cs typeface="Arimo"/>
                <a:sym typeface="Arimo"/>
              </a:rPr>
              <a:t>Keyboard Mechanism</a:t>
            </a:r>
          </a:p>
        </p:txBody>
      </p:sp>
      <p:sp>
        <p:nvSpPr>
          <p:cNvPr id="22" name="Freeform 20">
            <a:extLst>
              <a:ext uri="{FF2B5EF4-FFF2-40B4-BE49-F238E27FC236}">
                <a16:creationId xmlns:a16="http://schemas.microsoft.com/office/drawing/2014/main" id="{F48E4999-5FE4-0B9B-0B10-F853AF1E88A8}"/>
              </a:ext>
            </a:extLst>
          </p:cNvPr>
          <p:cNvSpPr/>
          <p:nvPr/>
        </p:nvSpPr>
        <p:spPr>
          <a:xfrm>
            <a:off x="18681687" y="1028700"/>
            <a:ext cx="5854713" cy="3685147"/>
          </a:xfrm>
          <a:custGeom>
            <a:avLst/>
            <a:gdLst/>
            <a:ahLst/>
            <a:cxnLst/>
            <a:rect l="l" t="t" r="r" b="b"/>
            <a:pathLst>
              <a:path w="5854713" h="3685147">
                <a:moveTo>
                  <a:pt x="0" y="0"/>
                </a:moveTo>
                <a:lnTo>
                  <a:pt x="5854713" y="0"/>
                </a:lnTo>
                <a:lnTo>
                  <a:pt x="5854713" y="3685147"/>
                </a:lnTo>
                <a:lnTo>
                  <a:pt x="0" y="3685147"/>
                </a:lnTo>
                <a:lnTo>
                  <a:pt x="0" y="0"/>
                </a:lnTo>
                <a:close/>
              </a:path>
            </a:pathLst>
          </a:custGeom>
          <a:blipFill>
            <a:blip r:embed="rId13"/>
            <a:stretch>
              <a:fillRect/>
            </a:stretch>
          </a:blipFill>
        </p:spPr>
        <p:txBody>
          <a:bodyPr/>
          <a:lstStyle/>
          <a:p>
            <a:endParaRPr lang="en-GB"/>
          </a:p>
        </p:txBody>
      </p:sp>
      <p:sp>
        <p:nvSpPr>
          <p:cNvPr id="23" name="Freeform 21">
            <a:extLst>
              <a:ext uri="{FF2B5EF4-FFF2-40B4-BE49-F238E27FC236}">
                <a16:creationId xmlns:a16="http://schemas.microsoft.com/office/drawing/2014/main" id="{6ABCA4EB-13B6-D66D-C8FD-14249B6458BD}"/>
              </a:ext>
            </a:extLst>
          </p:cNvPr>
          <p:cNvSpPr/>
          <p:nvPr/>
        </p:nvSpPr>
        <p:spPr>
          <a:xfrm>
            <a:off x="-6324600" y="3811070"/>
            <a:ext cx="6207796" cy="3259960"/>
          </a:xfrm>
          <a:custGeom>
            <a:avLst/>
            <a:gdLst/>
            <a:ahLst/>
            <a:cxnLst/>
            <a:rect l="l" t="t" r="r" b="b"/>
            <a:pathLst>
              <a:path w="6207796" h="3259960">
                <a:moveTo>
                  <a:pt x="0" y="0"/>
                </a:moveTo>
                <a:lnTo>
                  <a:pt x="6207796" y="0"/>
                </a:lnTo>
                <a:lnTo>
                  <a:pt x="6207796" y="3259960"/>
                </a:lnTo>
                <a:lnTo>
                  <a:pt x="0" y="3259960"/>
                </a:lnTo>
                <a:lnTo>
                  <a:pt x="0" y="0"/>
                </a:lnTo>
                <a:close/>
              </a:path>
            </a:pathLst>
          </a:custGeom>
          <a:blipFill>
            <a:blip r:embed="rId14"/>
            <a:stretch>
              <a:fillRect/>
            </a:stretch>
          </a:blipFill>
        </p:spPr>
        <p:txBody>
          <a:bodyPr/>
          <a:lstStyle/>
          <a:p>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066503" y="813926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0413797" y="70000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Freeform 19"/>
          <p:cNvSpPr/>
          <p:nvPr/>
        </p:nvSpPr>
        <p:spPr>
          <a:xfrm>
            <a:off x="10165733" y="5143500"/>
            <a:ext cx="6415461" cy="3289283"/>
          </a:xfrm>
          <a:custGeom>
            <a:avLst/>
            <a:gdLst/>
            <a:ahLst/>
            <a:cxnLst/>
            <a:rect l="l" t="t" r="r" b="b"/>
            <a:pathLst>
              <a:path w="6415461" h="3289283">
                <a:moveTo>
                  <a:pt x="0" y="0"/>
                </a:moveTo>
                <a:lnTo>
                  <a:pt x="6415461" y="0"/>
                </a:lnTo>
                <a:lnTo>
                  <a:pt x="6415461" y="3289283"/>
                </a:lnTo>
                <a:lnTo>
                  <a:pt x="0" y="3289283"/>
                </a:lnTo>
                <a:lnTo>
                  <a:pt x="0" y="0"/>
                </a:lnTo>
                <a:close/>
              </a:path>
            </a:pathLst>
          </a:custGeom>
          <a:blipFill>
            <a:blip r:embed="rId9"/>
            <a:stretch>
              <a:fillRect/>
            </a:stretch>
          </a:blipFill>
        </p:spPr>
        <p:txBody>
          <a:bodyPr/>
          <a:lstStyle/>
          <a:p>
            <a:endParaRPr lang="en-GB"/>
          </a:p>
        </p:txBody>
      </p:sp>
      <p:sp>
        <p:nvSpPr>
          <p:cNvPr id="20" name="Freeform 20"/>
          <p:cNvSpPr/>
          <p:nvPr/>
        </p:nvSpPr>
        <p:spPr>
          <a:xfrm>
            <a:off x="10439354" y="1028700"/>
            <a:ext cx="5854713" cy="3685147"/>
          </a:xfrm>
          <a:custGeom>
            <a:avLst/>
            <a:gdLst/>
            <a:ahLst/>
            <a:cxnLst/>
            <a:rect l="l" t="t" r="r" b="b"/>
            <a:pathLst>
              <a:path w="5854713" h="3685147">
                <a:moveTo>
                  <a:pt x="0" y="0"/>
                </a:moveTo>
                <a:lnTo>
                  <a:pt x="5854713" y="0"/>
                </a:lnTo>
                <a:lnTo>
                  <a:pt x="5854713" y="3685147"/>
                </a:lnTo>
                <a:lnTo>
                  <a:pt x="0" y="3685147"/>
                </a:lnTo>
                <a:lnTo>
                  <a:pt x="0" y="0"/>
                </a:lnTo>
                <a:close/>
              </a:path>
            </a:pathLst>
          </a:custGeom>
          <a:blipFill>
            <a:blip r:embed="rId10"/>
            <a:stretch>
              <a:fillRect/>
            </a:stretch>
          </a:blipFill>
        </p:spPr>
        <p:txBody>
          <a:bodyPr/>
          <a:lstStyle/>
          <a:p>
            <a:endParaRPr lang="en-GB"/>
          </a:p>
        </p:txBody>
      </p:sp>
      <p:sp>
        <p:nvSpPr>
          <p:cNvPr id="21" name="Freeform 21"/>
          <p:cNvSpPr/>
          <p:nvPr/>
        </p:nvSpPr>
        <p:spPr>
          <a:xfrm>
            <a:off x="2355252" y="3811070"/>
            <a:ext cx="6207796" cy="3259960"/>
          </a:xfrm>
          <a:custGeom>
            <a:avLst/>
            <a:gdLst/>
            <a:ahLst/>
            <a:cxnLst/>
            <a:rect l="l" t="t" r="r" b="b"/>
            <a:pathLst>
              <a:path w="6207796" h="3259960">
                <a:moveTo>
                  <a:pt x="0" y="0"/>
                </a:moveTo>
                <a:lnTo>
                  <a:pt x="6207796" y="0"/>
                </a:lnTo>
                <a:lnTo>
                  <a:pt x="6207796" y="3259960"/>
                </a:lnTo>
                <a:lnTo>
                  <a:pt x="0" y="3259960"/>
                </a:lnTo>
                <a:lnTo>
                  <a:pt x="0" y="0"/>
                </a:lnTo>
                <a:close/>
              </a:path>
            </a:pathLst>
          </a:custGeom>
          <a:blipFill>
            <a:blip r:embed="rId11"/>
            <a:stretch>
              <a:fillRect/>
            </a:stretch>
          </a:blipFill>
        </p:spPr>
        <p:txBody>
          <a:bodyPr/>
          <a:lstStyle/>
          <a:p>
            <a:endParaRPr lang="en-GB"/>
          </a:p>
        </p:txBody>
      </p:sp>
      <p:sp>
        <p:nvSpPr>
          <p:cNvPr id="22" name="TextBox 22"/>
          <p:cNvSpPr txBox="1"/>
          <p:nvPr/>
        </p:nvSpPr>
        <p:spPr>
          <a:xfrm>
            <a:off x="1774300" y="1482324"/>
            <a:ext cx="736970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Eye Gaze Controlled </a:t>
            </a:r>
          </a:p>
        </p:txBody>
      </p:sp>
      <p:sp>
        <p:nvSpPr>
          <p:cNvPr id="23" name="TextBox 23"/>
          <p:cNvSpPr txBox="1"/>
          <p:nvPr/>
        </p:nvSpPr>
        <p:spPr>
          <a:xfrm>
            <a:off x="1859969" y="8653312"/>
            <a:ext cx="14721225" cy="1152525"/>
          </a:xfrm>
          <a:prstGeom prst="rect">
            <a:avLst/>
          </a:prstGeom>
        </p:spPr>
        <p:txBody>
          <a:bodyPr lIns="0" tIns="0" rIns="0" bIns="0" rtlCol="0" anchor="t">
            <a:spAutoFit/>
          </a:bodyPr>
          <a:lstStyle/>
          <a:p>
            <a:pPr marL="410213" lvl="1" indent="-205106" algn="just">
              <a:lnSpc>
                <a:spcPts val="2280"/>
              </a:lnSpc>
              <a:buFont typeface="Arial"/>
              <a:buChar char="•"/>
            </a:pPr>
            <a:r>
              <a:rPr lang="en-US" sz="1900" u="sng">
                <a:solidFill>
                  <a:schemeClr val="bg1"/>
                </a:solidFill>
                <a:latin typeface="Maven Pro"/>
                <a:ea typeface="Maven Pro"/>
                <a:cs typeface="Maven Pro"/>
                <a:sym typeface="Maven Pro"/>
                <a:hlinkClick r:id="rId12" tooltip="https://www.researchgate.net/publication/337569547_Eye_Gaze_Controlled_Virtual_Keyboard">
                  <a:extLst>
                    <a:ext uri="{A12FA001-AC4F-418D-AE19-62706E023703}">
                      <ahyp:hlinkClr xmlns:ahyp="http://schemas.microsoft.com/office/drawing/2018/hyperlinkcolor" val="tx"/>
                    </a:ext>
                  </a:extLst>
                </a:hlinkClick>
              </a:rPr>
              <a:t>Chakraborty, Partha &amp; Roy, Dipa &amp; Zahid, </a:t>
            </a:r>
            <a:r>
              <a:rPr lang="en-US" sz="1900" u="sng" err="1">
                <a:solidFill>
                  <a:schemeClr val="bg1"/>
                </a:solidFill>
                <a:latin typeface="Maven Pro"/>
                <a:ea typeface="Maven Pro"/>
                <a:cs typeface="Maven Pro"/>
                <a:sym typeface="Maven Pro"/>
                <a:hlinkClick r:id="rId12" tooltip="https://www.researchgate.net/publication/337569547_Eye_Gaze_Controlled_Virtual_Keyboard">
                  <a:extLst>
                    <a:ext uri="{A12FA001-AC4F-418D-AE19-62706E023703}">
                      <ahyp:hlinkClr xmlns:ahyp="http://schemas.microsoft.com/office/drawing/2018/hyperlinkcolor" val="tx"/>
                    </a:ext>
                  </a:extLst>
                </a:hlinkClick>
              </a:rPr>
              <a:t>Zahidur</a:t>
            </a:r>
            <a:r>
              <a:rPr lang="en-US" sz="1900" u="sng">
                <a:solidFill>
                  <a:schemeClr val="bg1"/>
                </a:solidFill>
                <a:latin typeface="Maven Pro"/>
                <a:ea typeface="Maven Pro"/>
                <a:cs typeface="Maven Pro"/>
                <a:sym typeface="Maven Pro"/>
                <a:hlinkClick r:id="rId12" tooltip="https://www.researchgate.net/publication/337569547_Eye_Gaze_Controlled_Virtual_Keyboard">
                  <a:extLst>
                    <a:ext uri="{A12FA001-AC4F-418D-AE19-62706E023703}">
                      <ahyp:hlinkClr xmlns:ahyp="http://schemas.microsoft.com/office/drawing/2018/hyperlinkcolor" val="tx"/>
                    </a:ext>
                  </a:extLst>
                </a:hlinkClick>
              </a:rPr>
              <a:t> &amp; Rahman, Saifur. (2019). Eye Gaze Controlled Virtual Keyboard. International Journal of Recent Technology and Engineering. 8. 3264-3269. 10.35940/ijrte.D8049.118419. </a:t>
            </a:r>
          </a:p>
          <a:p>
            <a:pPr marL="410213" lvl="1" indent="-205106" algn="just">
              <a:lnSpc>
                <a:spcPts val="2280"/>
              </a:lnSpc>
              <a:buFont typeface="Arial"/>
              <a:buChar char="•"/>
            </a:pPr>
            <a:r>
              <a:rPr lang="en-US" sz="1900" u="sng" err="1">
                <a:solidFill>
                  <a:schemeClr val="bg1"/>
                </a:solidFill>
                <a:latin typeface="Maven Pro"/>
                <a:ea typeface="Maven Pro"/>
                <a:cs typeface="Maven Pro"/>
                <a:sym typeface="Maven Pro"/>
                <a:hlinkClick r:id="rId13"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Robiul</a:t>
            </a:r>
            <a:r>
              <a:rPr lang="en-US" sz="1900" u="sng">
                <a:solidFill>
                  <a:schemeClr val="bg1"/>
                </a:solidFill>
                <a:latin typeface="Maven Pro"/>
                <a:ea typeface="Maven Pro"/>
                <a:cs typeface="Maven Pro"/>
                <a:sym typeface="Maven Pro"/>
                <a:hlinkClick r:id="rId13"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 Islam, Md &amp; Rahman, Md &amp; Sarkar, </a:t>
            </a:r>
            <a:r>
              <a:rPr lang="en-US" sz="1900" u="sng" err="1">
                <a:solidFill>
                  <a:schemeClr val="bg1"/>
                </a:solidFill>
                <a:latin typeface="Maven Pro"/>
                <a:ea typeface="Maven Pro"/>
                <a:cs typeface="Maven Pro"/>
                <a:sym typeface="Maven Pro"/>
                <a:hlinkClick r:id="rId13"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Anamica</a:t>
            </a:r>
            <a:r>
              <a:rPr lang="en-US" sz="1900" u="sng">
                <a:solidFill>
                  <a:schemeClr val="bg1"/>
                </a:solidFill>
                <a:latin typeface="Maven Pro"/>
                <a:ea typeface="Maven Pro"/>
                <a:cs typeface="Maven Pro"/>
                <a:sym typeface="Maven Pro"/>
                <a:hlinkClick r:id="rId13"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 (2021). Computer Vision Based Eye Gaze Controlled Virtual Keyboard for People with Quadriplegia. 1-6. 10.1109/ACMI53878.2021.9528213. </a:t>
            </a:r>
          </a:p>
        </p:txBody>
      </p:sp>
      <p:sp>
        <p:nvSpPr>
          <p:cNvPr id="24" name="TextBox 24"/>
          <p:cNvSpPr txBox="1"/>
          <p:nvPr/>
        </p:nvSpPr>
        <p:spPr>
          <a:xfrm>
            <a:off x="562842" y="1320399"/>
            <a:ext cx="3324750" cy="1257300"/>
          </a:xfrm>
          <a:prstGeom prst="rect">
            <a:avLst/>
          </a:prstGeom>
        </p:spPr>
        <p:txBody>
          <a:bodyPr lIns="0" tIns="0" rIns="0" bIns="0" rtlCol="0" anchor="t">
            <a:spAutoFit/>
          </a:bodyPr>
          <a:lstStyle/>
          <a:p>
            <a:pPr algn="l">
              <a:lnSpc>
                <a:spcPts val="9600"/>
              </a:lnSpc>
            </a:pPr>
            <a:r>
              <a:rPr lang="en-US" sz="8000">
                <a:solidFill>
                  <a:srgbClr val="00CFCC"/>
                </a:solidFill>
                <a:latin typeface="Arimo"/>
                <a:ea typeface="Arimo"/>
                <a:cs typeface="Arimo"/>
                <a:sym typeface="Arimo"/>
              </a:rPr>
              <a:t>01</a:t>
            </a:r>
          </a:p>
        </p:txBody>
      </p:sp>
      <p:sp>
        <p:nvSpPr>
          <p:cNvPr id="25" name="TextBox 21">
            <a:extLst>
              <a:ext uri="{FF2B5EF4-FFF2-40B4-BE49-F238E27FC236}">
                <a16:creationId xmlns:a16="http://schemas.microsoft.com/office/drawing/2014/main" id="{0100D593-40F2-DE4B-5442-114F7E6D1DD7}"/>
              </a:ext>
            </a:extLst>
          </p:cNvPr>
          <p:cNvSpPr txBox="1"/>
          <p:nvPr/>
        </p:nvSpPr>
        <p:spPr>
          <a:xfrm>
            <a:off x="-5186689" y="1296025"/>
            <a:ext cx="4824012"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 (EEG) based</a:t>
            </a:r>
          </a:p>
        </p:txBody>
      </p:sp>
      <p:sp>
        <p:nvSpPr>
          <p:cNvPr id="26" name="TextBox 22">
            <a:extLst>
              <a:ext uri="{FF2B5EF4-FFF2-40B4-BE49-F238E27FC236}">
                <a16:creationId xmlns:a16="http://schemas.microsoft.com/office/drawing/2014/main" id="{62C8520D-7E58-1FF6-3075-15FD530BF228}"/>
              </a:ext>
            </a:extLst>
          </p:cNvPr>
          <p:cNvSpPr txBox="1"/>
          <p:nvPr/>
        </p:nvSpPr>
        <p:spPr>
          <a:xfrm>
            <a:off x="-6477000" y="1134100"/>
            <a:ext cx="3324750" cy="1257300"/>
          </a:xfrm>
          <a:prstGeom prst="rect">
            <a:avLst/>
          </a:prstGeom>
        </p:spPr>
        <p:txBody>
          <a:bodyPr lIns="0" tIns="0" rIns="0" bIns="0" rtlCol="0" anchor="t">
            <a:spAutoFit/>
          </a:bodyPr>
          <a:lstStyle/>
          <a:p>
            <a:pPr algn="l">
              <a:lnSpc>
                <a:spcPts val="9600"/>
              </a:lnSpc>
            </a:pPr>
            <a:r>
              <a:rPr lang="en-US" sz="8000">
                <a:solidFill>
                  <a:srgbClr val="FF9973"/>
                </a:solidFill>
                <a:latin typeface="Arimo"/>
                <a:ea typeface="Arimo"/>
                <a:cs typeface="Arimo"/>
                <a:sym typeface="Arimo"/>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466967" y="8226230"/>
            <a:ext cx="121148" cy="1666573"/>
          </a:xfrm>
          <a:custGeom>
            <a:avLst/>
            <a:gdLst/>
            <a:ahLst/>
            <a:cxnLst/>
            <a:rect l="l" t="t" r="r" b="b"/>
            <a:pathLst>
              <a:path w="121148" h="1666573">
                <a:moveTo>
                  <a:pt x="0" y="0"/>
                </a:moveTo>
                <a:lnTo>
                  <a:pt x="121148" y="0"/>
                </a:lnTo>
                <a:lnTo>
                  <a:pt x="121148" y="1666572"/>
                </a:lnTo>
                <a:lnTo>
                  <a:pt x="0" y="1666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0413797" y="70000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Freeform 19"/>
          <p:cNvSpPr/>
          <p:nvPr/>
        </p:nvSpPr>
        <p:spPr>
          <a:xfrm>
            <a:off x="7985104" y="3037800"/>
            <a:ext cx="9281838" cy="4620201"/>
          </a:xfrm>
          <a:custGeom>
            <a:avLst/>
            <a:gdLst/>
            <a:ahLst/>
            <a:cxnLst/>
            <a:rect l="l" t="t" r="r" b="b"/>
            <a:pathLst>
              <a:path w="9281838" h="4620201">
                <a:moveTo>
                  <a:pt x="0" y="0"/>
                </a:moveTo>
                <a:lnTo>
                  <a:pt x="9281838" y="0"/>
                </a:lnTo>
                <a:lnTo>
                  <a:pt x="9281838" y="4620200"/>
                </a:lnTo>
                <a:lnTo>
                  <a:pt x="0" y="4620200"/>
                </a:lnTo>
                <a:lnTo>
                  <a:pt x="0" y="0"/>
                </a:lnTo>
                <a:close/>
              </a:path>
            </a:pathLst>
          </a:custGeom>
          <a:blipFill>
            <a:blip r:embed="rId9"/>
            <a:stretch>
              <a:fillRect/>
            </a:stretch>
          </a:blipFill>
        </p:spPr>
        <p:txBody>
          <a:bodyPr/>
          <a:lstStyle/>
          <a:p>
            <a:endParaRPr lang="en-GB"/>
          </a:p>
        </p:txBody>
      </p:sp>
      <p:sp>
        <p:nvSpPr>
          <p:cNvPr id="21" name="TextBox 21"/>
          <p:cNvSpPr txBox="1"/>
          <p:nvPr/>
        </p:nvSpPr>
        <p:spPr>
          <a:xfrm>
            <a:off x="1974325" y="1296025"/>
            <a:ext cx="4824012"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 (EEG) based</a:t>
            </a:r>
          </a:p>
        </p:txBody>
      </p:sp>
      <p:sp>
        <p:nvSpPr>
          <p:cNvPr id="22" name="TextBox 22"/>
          <p:cNvSpPr txBox="1"/>
          <p:nvPr/>
        </p:nvSpPr>
        <p:spPr>
          <a:xfrm>
            <a:off x="684014" y="1134100"/>
            <a:ext cx="3324750" cy="1257300"/>
          </a:xfrm>
          <a:prstGeom prst="rect">
            <a:avLst/>
          </a:prstGeom>
        </p:spPr>
        <p:txBody>
          <a:bodyPr lIns="0" tIns="0" rIns="0" bIns="0" rtlCol="0" anchor="t">
            <a:spAutoFit/>
          </a:bodyPr>
          <a:lstStyle/>
          <a:p>
            <a:pPr algn="l">
              <a:lnSpc>
                <a:spcPts val="9600"/>
              </a:lnSpc>
            </a:pPr>
            <a:r>
              <a:rPr lang="en-US" sz="8000">
                <a:solidFill>
                  <a:srgbClr val="FF9973"/>
                </a:solidFill>
                <a:latin typeface="Arimo"/>
                <a:ea typeface="Arimo"/>
                <a:cs typeface="Arimo"/>
                <a:sym typeface="Arimo"/>
              </a:rPr>
              <a:t>02</a:t>
            </a:r>
          </a:p>
        </p:txBody>
      </p:sp>
      <p:sp>
        <p:nvSpPr>
          <p:cNvPr id="23" name="TextBox 23"/>
          <p:cNvSpPr txBox="1"/>
          <p:nvPr/>
        </p:nvSpPr>
        <p:spPr>
          <a:xfrm>
            <a:off x="3700273" y="8383375"/>
            <a:ext cx="12258344" cy="619125"/>
          </a:xfrm>
          <a:prstGeom prst="rect">
            <a:avLst/>
          </a:prstGeom>
        </p:spPr>
        <p:txBody>
          <a:bodyPr lIns="0" tIns="0" rIns="0" bIns="0" rtlCol="0" anchor="t">
            <a:spAutoFit/>
          </a:bodyPr>
          <a:lstStyle/>
          <a:p>
            <a:pPr marL="431802" lvl="1" indent="-215901" algn="just">
              <a:lnSpc>
                <a:spcPts val="2400"/>
              </a:lnSpc>
              <a:buFont typeface="Arial"/>
              <a:buChar char="•"/>
            </a:pPr>
            <a:r>
              <a:rPr lang="en-US" sz="2000" u="sng" err="1">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Dobosz</a:t>
            </a:r>
            <a:r>
              <a:rPr lang="en-US" sz="2000" u="sng">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Krzysztof &amp; </a:t>
            </a:r>
            <a:r>
              <a:rPr lang="en-US" sz="2000" u="sng" err="1">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Stawski</a:t>
            </a:r>
            <a:r>
              <a:rPr lang="en-US" sz="2000" u="sng">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a:t>
            </a:r>
            <a:r>
              <a:rPr lang="en-US" sz="2000" u="sng" err="1">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Klaudiusz</a:t>
            </a:r>
            <a:r>
              <a:rPr lang="en-US" sz="2000" u="sng">
                <a:solidFill>
                  <a:schemeClr val="bg1"/>
                </a:solidFill>
                <a:latin typeface="Maven Pro"/>
                <a:ea typeface="Maven Pro"/>
                <a:cs typeface="Maven Pro"/>
                <a:sym typeface="Maven Pro"/>
                <a:hlinkClick r:id="rId10"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(2018). Touchless Virtual Keyboard Controlled by Eye Blinking and EEG Signals. 52-61. 10.1007/978-3-319-67792-7_6. </a:t>
            </a:r>
          </a:p>
        </p:txBody>
      </p:sp>
      <p:sp>
        <p:nvSpPr>
          <p:cNvPr id="24" name="Freeform 19">
            <a:extLst>
              <a:ext uri="{FF2B5EF4-FFF2-40B4-BE49-F238E27FC236}">
                <a16:creationId xmlns:a16="http://schemas.microsoft.com/office/drawing/2014/main" id="{1E8FA71B-7D3E-CDF9-5577-22ADB30B504B}"/>
              </a:ext>
            </a:extLst>
          </p:cNvPr>
          <p:cNvSpPr/>
          <p:nvPr/>
        </p:nvSpPr>
        <p:spPr>
          <a:xfrm>
            <a:off x="18882939" y="5143500"/>
            <a:ext cx="6415461" cy="3289283"/>
          </a:xfrm>
          <a:custGeom>
            <a:avLst/>
            <a:gdLst/>
            <a:ahLst/>
            <a:cxnLst/>
            <a:rect l="l" t="t" r="r" b="b"/>
            <a:pathLst>
              <a:path w="6415461" h="3289283">
                <a:moveTo>
                  <a:pt x="0" y="0"/>
                </a:moveTo>
                <a:lnTo>
                  <a:pt x="6415461" y="0"/>
                </a:lnTo>
                <a:lnTo>
                  <a:pt x="6415461" y="3289283"/>
                </a:lnTo>
                <a:lnTo>
                  <a:pt x="0" y="3289283"/>
                </a:lnTo>
                <a:lnTo>
                  <a:pt x="0" y="0"/>
                </a:lnTo>
                <a:close/>
              </a:path>
            </a:pathLst>
          </a:custGeom>
          <a:blipFill>
            <a:blip r:embed="rId11"/>
            <a:stretch>
              <a:fillRect/>
            </a:stretch>
          </a:blipFill>
        </p:spPr>
        <p:txBody>
          <a:bodyPr/>
          <a:lstStyle/>
          <a:p>
            <a:endParaRPr lang="en-GB"/>
          </a:p>
        </p:txBody>
      </p:sp>
      <p:sp>
        <p:nvSpPr>
          <p:cNvPr id="25" name="Freeform 20">
            <a:extLst>
              <a:ext uri="{FF2B5EF4-FFF2-40B4-BE49-F238E27FC236}">
                <a16:creationId xmlns:a16="http://schemas.microsoft.com/office/drawing/2014/main" id="{E8E9AF73-0643-EC9E-2ECB-B462FC78A5CC}"/>
              </a:ext>
            </a:extLst>
          </p:cNvPr>
          <p:cNvSpPr/>
          <p:nvPr/>
        </p:nvSpPr>
        <p:spPr>
          <a:xfrm>
            <a:off x="18757887" y="1028700"/>
            <a:ext cx="5854713" cy="3685147"/>
          </a:xfrm>
          <a:custGeom>
            <a:avLst/>
            <a:gdLst/>
            <a:ahLst/>
            <a:cxnLst/>
            <a:rect l="l" t="t" r="r" b="b"/>
            <a:pathLst>
              <a:path w="5854713" h="3685147">
                <a:moveTo>
                  <a:pt x="0" y="0"/>
                </a:moveTo>
                <a:lnTo>
                  <a:pt x="5854713" y="0"/>
                </a:lnTo>
                <a:lnTo>
                  <a:pt x="5854713" y="3685147"/>
                </a:lnTo>
                <a:lnTo>
                  <a:pt x="0" y="3685147"/>
                </a:lnTo>
                <a:lnTo>
                  <a:pt x="0" y="0"/>
                </a:lnTo>
                <a:close/>
              </a:path>
            </a:pathLst>
          </a:custGeom>
          <a:blipFill>
            <a:blip r:embed="rId12"/>
            <a:stretch>
              <a:fillRect/>
            </a:stretch>
          </a:blipFill>
        </p:spPr>
        <p:txBody>
          <a:bodyPr/>
          <a:lstStyle/>
          <a:p>
            <a:endParaRPr lang="en-GB"/>
          </a:p>
        </p:txBody>
      </p:sp>
      <p:sp>
        <p:nvSpPr>
          <p:cNvPr id="26" name="Freeform 21">
            <a:extLst>
              <a:ext uri="{FF2B5EF4-FFF2-40B4-BE49-F238E27FC236}">
                <a16:creationId xmlns:a16="http://schemas.microsoft.com/office/drawing/2014/main" id="{8D94E04A-B11A-936C-86ED-EC676312B2CE}"/>
              </a:ext>
            </a:extLst>
          </p:cNvPr>
          <p:cNvSpPr/>
          <p:nvPr/>
        </p:nvSpPr>
        <p:spPr>
          <a:xfrm>
            <a:off x="2355252" y="11027540"/>
            <a:ext cx="6207796" cy="3259960"/>
          </a:xfrm>
          <a:custGeom>
            <a:avLst/>
            <a:gdLst/>
            <a:ahLst/>
            <a:cxnLst/>
            <a:rect l="l" t="t" r="r" b="b"/>
            <a:pathLst>
              <a:path w="6207796" h="3259960">
                <a:moveTo>
                  <a:pt x="0" y="0"/>
                </a:moveTo>
                <a:lnTo>
                  <a:pt x="6207796" y="0"/>
                </a:lnTo>
                <a:lnTo>
                  <a:pt x="6207796" y="3259960"/>
                </a:lnTo>
                <a:lnTo>
                  <a:pt x="0" y="3259960"/>
                </a:lnTo>
                <a:lnTo>
                  <a:pt x="0" y="0"/>
                </a:lnTo>
                <a:close/>
              </a:path>
            </a:pathLst>
          </a:custGeom>
          <a:blipFill>
            <a:blip r:embed="rId13"/>
            <a:stretch>
              <a:fillRect/>
            </a:stretch>
          </a:blipFill>
        </p:spPr>
        <p:txBody>
          <a:bodyPr/>
          <a:lstStyle/>
          <a:p>
            <a:endParaRPr lang="en-GB"/>
          </a:p>
        </p:txBody>
      </p:sp>
      <p:sp>
        <p:nvSpPr>
          <p:cNvPr id="27" name="TextBox 22">
            <a:extLst>
              <a:ext uri="{FF2B5EF4-FFF2-40B4-BE49-F238E27FC236}">
                <a16:creationId xmlns:a16="http://schemas.microsoft.com/office/drawing/2014/main" id="{4C5B22D8-5350-B327-1BBB-D176B6C651F4}"/>
              </a:ext>
            </a:extLst>
          </p:cNvPr>
          <p:cNvSpPr txBox="1"/>
          <p:nvPr/>
        </p:nvSpPr>
        <p:spPr>
          <a:xfrm>
            <a:off x="1774300" y="-942975"/>
            <a:ext cx="736970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Eye Gaze Controlled </a:t>
            </a:r>
          </a:p>
        </p:txBody>
      </p:sp>
      <p:sp>
        <p:nvSpPr>
          <p:cNvPr id="28" name="TextBox 24">
            <a:extLst>
              <a:ext uri="{FF2B5EF4-FFF2-40B4-BE49-F238E27FC236}">
                <a16:creationId xmlns:a16="http://schemas.microsoft.com/office/drawing/2014/main" id="{5F820790-D551-13FB-26A6-74B76CD97EC2}"/>
              </a:ext>
            </a:extLst>
          </p:cNvPr>
          <p:cNvSpPr txBox="1"/>
          <p:nvPr/>
        </p:nvSpPr>
        <p:spPr>
          <a:xfrm>
            <a:off x="562842" y="-1104900"/>
            <a:ext cx="3324750" cy="1257300"/>
          </a:xfrm>
          <a:prstGeom prst="rect">
            <a:avLst/>
          </a:prstGeom>
        </p:spPr>
        <p:txBody>
          <a:bodyPr lIns="0" tIns="0" rIns="0" bIns="0" rtlCol="0" anchor="t">
            <a:spAutoFit/>
          </a:bodyPr>
          <a:lstStyle/>
          <a:p>
            <a:pPr algn="l">
              <a:lnSpc>
                <a:spcPts val="9600"/>
              </a:lnSpc>
            </a:pPr>
            <a:r>
              <a:rPr lang="en-US" sz="8000">
                <a:solidFill>
                  <a:srgbClr val="00CFCC"/>
                </a:solidFill>
                <a:latin typeface="Arimo"/>
                <a:ea typeface="Arimo"/>
                <a:cs typeface="Arimo"/>
                <a:sym typeface="Arimo"/>
              </a:rPr>
              <a:t>01</a:t>
            </a:r>
          </a:p>
        </p:txBody>
      </p:sp>
      <p:sp>
        <p:nvSpPr>
          <p:cNvPr id="29" name="TextBox 14">
            <a:extLst>
              <a:ext uri="{FF2B5EF4-FFF2-40B4-BE49-F238E27FC236}">
                <a16:creationId xmlns:a16="http://schemas.microsoft.com/office/drawing/2014/main" id="{EEECBAB0-0B47-F0E3-69A7-8039F55872ED}"/>
              </a:ext>
            </a:extLst>
          </p:cNvPr>
          <p:cNvSpPr txBox="1"/>
          <p:nvPr/>
        </p:nvSpPr>
        <p:spPr>
          <a:xfrm>
            <a:off x="5871899" y="10497809"/>
            <a:ext cx="6544202" cy="2875291"/>
          </a:xfrm>
          <a:prstGeom prst="rect">
            <a:avLst/>
          </a:prstGeom>
        </p:spPr>
        <p:txBody>
          <a:bodyPr lIns="0" tIns="0" rIns="0" bIns="0" rtlCol="0" anchor="t">
            <a:spAutoFit/>
          </a:bodyPr>
          <a:lstStyle/>
          <a:p>
            <a:pPr algn="ctr">
              <a:lnSpc>
                <a:spcPts val="11195"/>
              </a:lnSpc>
            </a:pPr>
            <a:r>
              <a:rPr lang="en-US" sz="9329">
                <a:solidFill>
                  <a:srgbClr val="FFFFFF"/>
                </a:solidFill>
                <a:latin typeface="Arimo"/>
                <a:ea typeface="Arimo"/>
                <a:cs typeface="Arimo"/>
                <a:sym typeface="Arimo"/>
              </a:rPr>
              <a:t>Keyboard Mechanism</a:t>
            </a:r>
          </a:p>
        </p:txBody>
      </p:sp>
      <p:grpSp>
        <p:nvGrpSpPr>
          <p:cNvPr id="30" name="Group 16">
            <a:extLst>
              <a:ext uri="{FF2B5EF4-FFF2-40B4-BE49-F238E27FC236}">
                <a16:creationId xmlns:a16="http://schemas.microsoft.com/office/drawing/2014/main" id="{B9054433-E098-5631-5B49-5C5BA11D6CFA}"/>
              </a:ext>
            </a:extLst>
          </p:cNvPr>
          <p:cNvGrpSpPr/>
          <p:nvPr/>
        </p:nvGrpSpPr>
        <p:grpSpPr>
          <a:xfrm>
            <a:off x="7959238" y="-2476500"/>
            <a:ext cx="2351342" cy="2351342"/>
            <a:chOff x="-3073201" y="530985"/>
            <a:chExt cx="1930400" cy="1930400"/>
          </a:xfrm>
        </p:grpSpPr>
        <p:sp>
          <p:nvSpPr>
            <p:cNvPr id="31" name="Freeform 17">
              <a:extLst>
                <a:ext uri="{FF2B5EF4-FFF2-40B4-BE49-F238E27FC236}">
                  <a16:creationId xmlns:a16="http://schemas.microsoft.com/office/drawing/2014/main" id="{18D689E2-D741-BAFE-1530-0420295507E7}"/>
                </a:ext>
              </a:extLst>
            </p:cNvPr>
            <p:cNvSpPr/>
            <p:nvPr/>
          </p:nvSpPr>
          <p:spPr>
            <a:xfrm>
              <a:off x="-3073201" y="530985"/>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32" name="Freeform 18">
            <a:extLst>
              <a:ext uri="{FF2B5EF4-FFF2-40B4-BE49-F238E27FC236}">
                <a16:creationId xmlns:a16="http://schemas.microsoft.com/office/drawing/2014/main" id="{6F464F3A-245A-498E-7D33-E84E497960DF}"/>
              </a:ext>
            </a:extLst>
          </p:cNvPr>
          <p:cNvSpPr/>
          <p:nvPr/>
        </p:nvSpPr>
        <p:spPr>
          <a:xfrm>
            <a:off x="8180384" y="-1614672"/>
            <a:ext cx="1909050" cy="643275"/>
          </a:xfrm>
          <a:custGeom>
            <a:avLst/>
            <a:gdLst/>
            <a:ahLst/>
            <a:cxnLst/>
            <a:rect l="l" t="t" r="r" b="b"/>
            <a:pathLst>
              <a:path w="1909050" h="643275">
                <a:moveTo>
                  <a:pt x="0" y="0"/>
                </a:moveTo>
                <a:lnTo>
                  <a:pt x="1909051" y="0"/>
                </a:lnTo>
                <a:lnTo>
                  <a:pt x="1909051" y="643275"/>
                </a:lnTo>
                <a:lnTo>
                  <a:pt x="0" y="6432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a:p>
        </p:txBody>
      </p:sp>
      <p:sp>
        <p:nvSpPr>
          <p:cNvPr id="33" name="Freeform 9">
            <a:extLst>
              <a:ext uri="{FF2B5EF4-FFF2-40B4-BE49-F238E27FC236}">
                <a16:creationId xmlns:a16="http://schemas.microsoft.com/office/drawing/2014/main" id="{10DB16F8-9B6E-9114-4573-85981BB0A121}"/>
              </a:ext>
            </a:extLst>
          </p:cNvPr>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a:p>
        </p:txBody>
      </p:sp>
      <p:sp>
        <p:nvSpPr>
          <p:cNvPr id="20" name="Freeform 20"/>
          <p:cNvSpPr/>
          <p:nvPr/>
        </p:nvSpPr>
        <p:spPr>
          <a:xfrm>
            <a:off x="1687148" y="2792997"/>
            <a:ext cx="5733303" cy="5109807"/>
          </a:xfrm>
          <a:custGeom>
            <a:avLst/>
            <a:gdLst/>
            <a:ahLst/>
            <a:cxnLst/>
            <a:rect l="l" t="t" r="r" b="b"/>
            <a:pathLst>
              <a:path w="5733303" h="5109807">
                <a:moveTo>
                  <a:pt x="0" y="0"/>
                </a:moveTo>
                <a:lnTo>
                  <a:pt x="5733304" y="0"/>
                </a:lnTo>
                <a:lnTo>
                  <a:pt x="5733304" y="5109806"/>
                </a:lnTo>
                <a:lnTo>
                  <a:pt x="0" y="5109806"/>
                </a:lnTo>
                <a:lnTo>
                  <a:pt x="0" y="0"/>
                </a:lnTo>
                <a:close/>
              </a:path>
            </a:pathLst>
          </a:custGeom>
          <a:blipFill>
            <a:blip r:embed="rId18"/>
            <a:stretch>
              <a:fillRect/>
            </a:stretch>
          </a:blipFill>
        </p:spPr>
        <p:txBody>
          <a:bodyPr/>
          <a:lstStyle/>
          <a:p>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5871899" y="5619851"/>
            <a:ext cx="6544202" cy="2875291"/>
          </a:xfrm>
          <a:prstGeom prst="rect">
            <a:avLst/>
          </a:prstGeom>
        </p:spPr>
        <p:txBody>
          <a:bodyPr lIns="0" tIns="0" rIns="0" bIns="0" rtlCol="0" anchor="t">
            <a:spAutoFit/>
          </a:bodyPr>
          <a:lstStyle/>
          <a:p>
            <a:pPr algn="ctr">
              <a:lnSpc>
                <a:spcPts val="11195"/>
              </a:lnSpc>
            </a:pPr>
            <a:r>
              <a:rPr lang="en-US" sz="9329">
                <a:solidFill>
                  <a:srgbClr val="FFFFFF"/>
                </a:solidFill>
                <a:latin typeface="Arimo"/>
                <a:ea typeface="Arimo"/>
                <a:cs typeface="Arimo"/>
                <a:sym typeface="Arimo"/>
              </a:rPr>
              <a:t>Keyboard Mechanism</a:t>
            </a:r>
          </a:p>
        </p:txBody>
      </p:sp>
      <p:grpSp>
        <p:nvGrpSpPr>
          <p:cNvPr id="16" name="Group 16"/>
          <p:cNvGrpSpPr/>
          <p:nvPr/>
        </p:nvGrpSpPr>
        <p:grpSpPr>
          <a:xfrm>
            <a:off x="7973466" y="2996558"/>
            <a:ext cx="2351342" cy="2351342"/>
            <a:chOff x="0" y="0"/>
            <a:chExt cx="1930400" cy="1930400"/>
          </a:xfrm>
        </p:grpSpPr>
        <p:sp>
          <p:nvSpPr>
            <p:cNvPr id="17" name="Freeform 17"/>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18" name="Freeform 18"/>
          <p:cNvSpPr/>
          <p:nvPr/>
        </p:nvSpPr>
        <p:spPr>
          <a:xfrm>
            <a:off x="8180384" y="3864087"/>
            <a:ext cx="1909050" cy="643275"/>
          </a:xfrm>
          <a:custGeom>
            <a:avLst/>
            <a:gdLst/>
            <a:ahLst/>
            <a:cxnLst/>
            <a:rect l="l" t="t" r="r" b="b"/>
            <a:pathLst>
              <a:path w="1909050" h="643275">
                <a:moveTo>
                  <a:pt x="0" y="0"/>
                </a:moveTo>
                <a:lnTo>
                  <a:pt x="1909051" y="0"/>
                </a:lnTo>
                <a:lnTo>
                  <a:pt x="1909051" y="643275"/>
                </a:lnTo>
                <a:lnTo>
                  <a:pt x="0" y="6432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19" name="Freeform 19">
            <a:extLst>
              <a:ext uri="{FF2B5EF4-FFF2-40B4-BE49-F238E27FC236}">
                <a16:creationId xmlns:a16="http://schemas.microsoft.com/office/drawing/2014/main" id="{533AA7C2-1B90-9141-088D-5673184ABCDD}"/>
              </a:ext>
            </a:extLst>
          </p:cNvPr>
          <p:cNvSpPr/>
          <p:nvPr/>
        </p:nvSpPr>
        <p:spPr>
          <a:xfrm>
            <a:off x="18531162" y="3037800"/>
            <a:ext cx="9281838" cy="4620201"/>
          </a:xfrm>
          <a:custGeom>
            <a:avLst/>
            <a:gdLst/>
            <a:ahLst/>
            <a:cxnLst/>
            <a:rect l="l" t="t" r="r" b="b"/>
            <a:pathLst>
              <a:path w="9281838" h="4620201">
                <a:moveTo>
                  <a:pt x="0" y="0"/>
                </a:moveTo>
                <a:lnTo>
                  <a:pt x="9281838" y="0"/>
                </a:lnTo>
                <a:lnTo>
                  <a:pt x="9281838" y="4620200"/>
                </a:lnTo>
                <a:lnTo>
                  <a:pt x="0" y="4620200"/>
                </a:lnTo>
                <a:lnTo>
                  <a:pt x="0" y="0"/>
                </a:lnTo>
                <a:close/>
              </a:path>
            </a:pathLst>
          </a:custGeom>
          <a:blipFill>
            <a:blip r:embed="rId11"/>
            <a:stretch>
              <a:fillRect/>
            </a:stretch>
          </a:blipFill>
        </p:spPr>
        <p:txBody>
          <a:bodyPr/>
          <a:lstStyle/>
          <a:p>
            <a:endParaRPr lang="en-GB"/>
          </a:p>
        </p:txBody>
      </p:sp>
      <p:sp>
        <p:nvSpPr>
          <p:cNvPr id="20" name="Freeform 20">
            <a:extLst>
              <a:ext uri="{FF2B5EF4-FFF2-40B4-BE49-F238E27FC236}">
                <a16:creationId xmlns:a16="http://schemas.microsoft.com/office/drawing/2014/main" id="{EC8D42F7-4580-4DEE-52CD-64EA7569559B}"/>
              </a:ext>
            </a:extLst>
          </p:cNvPr>
          <p:cNvSpPr/>
          <p:nvPr/>
        </p:nvSpPr>
        <p:spPr>
          <a:xfrm>
            <a:off x="-6096000" y="2792997"/>
            <a:ext cx="5733303" cy="5109807"/>
          </a:xfrm>
          <a:custGeom>
            <a:avLst/>
            <a:gdLst/>
            <a:ahLst/>
            <a:cxnLst/>
            <a:rect l="l" t="t" r="r" b="b"/>
            <a:pathLst>
              <a:path w="5733303" h="5109807">
                <a:moveTo>
                  <a:pt x="0" y="0"/>
                </a:moveTo>
                <a:lnTo>
                  <a:pt x="5733304" y="0"/>
                </a:lnTo>
                <a:lnTo>
                  <a:pt x="5733304" y="5109806"/>
                </a:lnTo>
                <a:lnTo>
                  <a:pt x="0" y="5109806"/>
                </a:lnTo>
                <a:lnTo>
                  <a:pt x="0" y="0"/>
                </a:lnTo>
                <a:close/>
              </a:path>
            </a:pathLst>
          </a:custGeom>
          <a:blipFill>
            <a:blip r:embed="rId12"/>
            <a:stretch>
              <a:fillRect/>
            </a:stretch>
          </a:blipFill>
        </p:spPr>
        <p:txBody>
          <a:bodyPr/>
          <a:lstStyle/>
          <a:p>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066503" y="813926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0413797" y="70000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TextBox 19"/>
          <p:cNvSpPr txBox="1"/>
          <p:nvPr/>
        </p:nvSpPr>
        <p:spPr>
          <a:xfrm>
            <a:off x="1974325" y="1329924"/>
            <a:ext cx="7369700" cy="18573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Eye Gaze Controlled Virtual Keyboard</a:t>
            </a:r>
          </a:p>
        </p:txBody>
      </p:sp>
      <p:sp>
        <p:nvSpPr>
          <p:cNvPr id="20" name="Freeform 20"/>
          <p:cNvSpPr/>
          <p:nvPr/>
        </p:nvSpPr>
        <p:spPr>
          <a:xfrm rot="-5400000">
            <a:off x="9833733" y="1072334"/>
            <a:ext cx="6943501" cy="7826331"/>
          </a:xfrm>
          <a:custGeom>
            <a:avLst/>
            <a:gdLst/>
            <a:ahLst/>
            <a:cxnLst/>
            <a:rect l="l" t="t" r="r" b="b"/>
            <a:pathLst>
              <a:path w="6943501" h="7826331">
                <a:moveTo>
                  <a:pt x="0" y="0"/>
                </a:moveTo>
                <a:lnTo>
                  <a:pt x="6943501" y="0"/>
                </a:lnTo>
                <a:lnTo>
                  <a:pt x="6943501" y="7826331"/>
                </a:lnTo>
                <a:lnTo>
                  <a:pt x="0" y="78263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1" name="Freeform 21"/>
          <p:cNvSpPr/>
          <p:nvPr/>
        </p:nvSpPr>
        <p:spPr>
          <a:xfrm>
            <a:off x="15802477" y="-1150025"/>
            <a:ext cx="4600017" cy="5863650"/>
          </a:xfrm>
          <a:custGeom>
            <a:avLst/>
            <a:gdLst/>
            <a:ahLst/>
            <a:cxnLst/>
            <a:rect l="l" t="t" r="r" b="b"/>
            <a:pathLst>
              <a:path w="4600017" h="5863650">
                <a:moveTo>
                  <a:pt x="0" y="0"/>
                </a:moveTo>
                <a:lnTo>
                  <a:pt x="4600017" y="0"/>
                </a:lnTo>
                <a:lnTo>
                  <a:pt x="4600017" y="5863650"/>
                </a:lnTo>
                <a:lnTo>
                  <a:pt x="0" y="58636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2" name="Freeform 22"/>
          <p:cNvSpPr/>
          <p:nvPr/>
        </p:nvSpPr>
        <p:spPr>
          <a:xfrm>
            <a:off x="10096564" y="1968099"/>
            <a:ext cx="6417838" cy="3233940"/>
          </a:xfrm>
          <a:custGeom>
            <a:avLst/>
            <a:gdLst/>
            <a:ahLst/>
            <a:cxnLst/>
            <a:rect l="l" t="t" r="r" b="b"/>
            <a:pathLst>
              <a:path w="6417838" h="3233940">
                <a:moveTo>
                  <a:pt x="0" y="0"/>
                </a:moveTo>
                <a:lnTo>
                  <a:pt x="6417839" y="0"/>
                </a:lnTo>
                <a:lnTo>
                  <a:pt x="6417839" y="3233940"/>
                </a:lnTo>
                <a:lnTo>
                  <a:pt x="0" y="3233940"/>
                </a:lnTo>
                <a:lnTo>
                  <a:pt x="0" y="0"/>
                </a:lnTo>
                <a:close/>
              </a:path>
            </a:pathLst>
          </a:custGeom>
          <a:blipFill>
            <a:blip r:embed="rId13"/>
            <a:stretch>
              <a:fillRect l="-329"/>
            </a:stretch>
          </a:blipFill>
        </p:spPr>
        <p:txBody>
          <a:bodyPr/>
          <a:lstStyle/>
          <a:p>
            <a:endParaRPr lang="en-GB"/>
          </a:p>
        </p:txBody>
      </p:sp>
      <p:sp>
        <p:nvSpPr>
          <p:cNvPr id="23" name="Freeform 23"/>
          <p:cNvSpPr/>
          <p:nvPr/>
        </p:nvSpPr>
        <p:spPr>
          <a:xfrm>
            <a:off x="10316347" y="5388401"/>
            <a:ext cx="5978272" cy="2077885"/>
          </a:xfrm>
          <a:custGeom>
            <a:avLst/>
            <a:gdLst/>
            <a:ahLst/>
            <a:cxnLst/>
            <a:rect l="l" t="t" r="r" b="b"/>
            <a:pathLst>
              <a:path w="5978272" h="2077885">
                <a:moveTo>
                  <a:pt x="0" y="0"/>
                </a:moveTo>
                <a:lnTo>
                  <a:pt x="5978273" y="0"/>
                </a:lnTo>
                <a:lnTo>
                  <a:pt x="5978273" y="2077885"/>
                </a:lnTo>
                <a:lnTo>
                  <a:pt x="0" y="2077885"/>
                </a:lnTo>
                <a:lnTo>
                  <a:pt x="0" y="0"/>
                </a:lnTo>
                <a:close/>
              </a:path>
            </a:pathLst>
          </a:custGeom>
          <a:blipFill>
            <a:blip r:embed="rId14"/>
            <a:stretch>
              <a:fillRect/>
            </a:stretch>
          </a:blipFill>
        </p:spPr>
        <p:txBody>
          <a:bodyPr/>
          <a:lstStyle/>
          <a:p>
            <a:endParaRPr lang="en-GB"/>
          </a:p>
        </p:txBody>
      </p:sp>
      <p:sp>
        <p:nvSpPr>
          <p:cNvPr id="24" name="TextBox 24"/>
          <p:cNvSpPr txBox="1"/>
          <p:nvPr/>
        </p:nvSpPr>
        <p:spPr>
          <a:xfrm>
            <a:off x="1110925" y="4217087"/>
            <a:ext cx="6885750" cy="2733675"/>
          </a:xfrm>
          <a:prstGeom prst="rect">
            <a:avLst/>
          </a:prstGeom>
        </p:spPr>
        <p:txBody>
          <a:bodyPr lIns="0" tIns="0" rIns="0" bIns="0" rtlCol="0" anchor="t">
            <a:spAutoFit/>
          </a:bodyPr>
          <a:lstStyle/>
          <a:p>
            <a:pPr algn="just">
              <a:lnSpc>
                <a:spcPts val="4320"/>
              </a:lnSpc>
            </a:pPr>
            <a:r>
              <a:rPr lang="en-US" sz="3600">
                <a:solidFill>
                  <a:srgbClr val="FFFFFF"/>
                </a:solidFill>
                <a:latin typeface="Maven Pro"/>
                <a:ea typeface="Maven Pro"/>
                <a:cs typeface="Maven Pro"/>
                <a:sym typeface="Maven Pro"/>
              </a:rPr>
              <a:t>Separating the keyboard into left and right sections. The letters light up sequentially and can be chosen by the user using blinking.</a:t>
            </a:r>
          </a:p>
        </p:txBody>
      </p:sp>
      <p:sp>
        <p:nvSpPr>
          <p:cNvPr id="25" name="TextBox 25"/>
          <p:cNvSpPr txBox="1"/>
          <p:nvPr/>
        </p:nvSpPr>
        <p:spPr>
          <a:xfrm>
            <a:off x="562842" y="1320399"/>
            <a:ext cx="3324750" cy="1257300"/>
          </a:xfrm>
          <a:prstGeom prst="rect">
            <a:avLst/>
          </a:prstGeom>
        </p:spPr>
        <p:txBody>
          <a:bodyPr lIns="0" tIns="0" rIns="0" bIns="0" rtlCol="0" anchor="t">
            <a:spAutoFit/>
          </a:bodyPr>
          <a:lstStyle/>
          <a:p>
            <a:pPr algn="l">
              <a:lnSpc>
                <a:spcPts val="9600"/>
              </a:lnSpc>
            </a:pPr>
            <a:r>
              <a:rPr lang="en-US" sz="8000">
                <a:solidFill>
                  <a:srgbClr val="00CFCC"/>
                </a:solidFill>
                <a:latin typeface="Arimo"/>
                <a:ea typeface="Arimo"/>
                <a:cs typeface="Arimo"/>
                <a:sym typeface="Arimo"/>
              </a:rPr>
              <a:t>01</a:t>
            </a:r>
          </a:p>
        </p:txBody>
      </p:sp>
      <p:sp>
        <p:nvSpPr>
          <p:cNvPr id="26" name="TextBox 26"/>
          <p:cNvSpPr txBox="1"/>
          <p:nvPr/>
        </p:nvSpPr>
        <p:spPr>
          <a:xfrm>
            <a:off x="1859969" y="8653312"/>
            <a:ext cx="14721225" cy="1152525"/>
          </a:xfrm>
          <a:prstGeom prst="rect">
            <a:avLst/>
          </a:prstGeom>
        </p:spPr>
        <p:txBody>
          <a:bodyPr lIns="0" tIns="0" rIns="0" bIns="0" rtlCol="0" anchor="t">
            <a:spAutoFit/>
          </a:bodyPr>
          <a:lstStyle/>
          <a:p>
            <a:pPr marL="410213" lvl="1" indent="-205106" algn="just">
              <a:lnSpc>
                <a:spcPts val="2280"/>
              </a:lnSpc>
              <a:buFont typeface="Arial"/>
              <a:buChar char="•"/>
            </a:pPr>
            <a:r>
              <a:rPr lang="en-US" sz="1900" u="sng">
                <a:solidFill>
                  <a:schemeClr val="bg1"/>
                </a:solidFill>
                <a:latin typeface="Maven Pro"/>
                <a:ea typeface="Maven Pro"/>
                <a:cs typeface="Maven Pro"/>
                <a:sym typeface="Maven Pro"/>
                <a:hlinkClick r:id="rId15" tooltip="https://www.researchgate.net/publication/337569547_Eye_Gaze_Controlled_Virtual_Keyboard">
                  <a:extLst>
                    <a:ext uri="{A12FA001-AC4F-418D-AE19-62706E023703}">
                      <ahyp:hlinkClr xmlns:ahyp="http://schemas.microsoft.com/office/drawing/2018/hyperlinkcolor" val="tx"/>
                    </a:ext>
                  </a:extLst>
                </a:hlinkClick>
              </a:rPr>
              <a:t>Chakraborty, Partha &amp; Roy, Dipa &amp; Zahid, </a:t>
            </a:r>
            <a:r>
              <a:rPr lang="en-US" sz="1900" u="sng" err="1">
                <a:solidFill>
                  <a:schemeClr val="bg1"/>
                </a:solidFill>
                <a:latin typeface="Maven Pro"/>
                <a:ea typeface="Maven Pro"/>
                <a:cs typeface="Maven Pro"/>
                <a:sym typeface="Maven Pro"/>
                <a:hlinkClick r:id="rId15" tooltip="https://www.researchgate.net/publication/337569547_Eye_Gaze_Controlled_Virtual_Keyboard">
                  <a:extLst>
                    <a:ext uri="{A12FA001-AC4F-418D-AE19-62706E023703}">
                      <ahyp:hlinkClr xmlns:ahyp="http://schemas.microsoft.com/office/drawing/2018/hyperlinkcolor" val="tx"/>
                    </a:ext>
                  </a:extLst>
                </a:hlinkClick>
              </a:rPr>
              <a:t>Zahidur</a:t>
            </a:r>
            <a:r>
              <a:rPr lang="en-US" sz="1900" u="sng">
                <a:solidFill>
                  <a:schemeClr val="bg1"/>
                </a:solidFill>
                <a:latin typeface="Maven Pro"/>
                <a:ea typeface="Maven Pro"/>
                <a:cs typeface="Maven Pro"/>
                <a:sym typeface="Maven Pro"/>
                <a:hlinkClick r:id="rId15" tooltip="https://www.researchgate.net/publication/337569547_Eye_Gaze_Controlled_Virtual_Keyboard">
                  <a:extLst>
                    <a:ext uri="{A12FA001-AC4F-418D-AE19-62706E023703}">
                      <ahyp:hlinkClr xmlns:ahyp="http://schemas.microsoft.com/office/drawing/2018/hyperlinkcolor" val="tx"/>
                    </a:ext>
                  </a:extLst>
                </a:hlinkClick>
              </a:rPr>
              <a:t> &amp; Rahman, Saifur. (2019). Eye Gaze Controlled Virtual Keyboard. International Journal of Recent Technology and Engineering. 8. 3264-3269. 10.35940/ijrte.D8049.118419. </a:t>
            </a:r>
          </a:p>
          <a:p>
            <a:pPr marL="410213" lvl="1" indent="-205106" algn="just">
              <a:lnSpc>
                <a:spcPts val="2280"/>
              </a:lnSpc>
              <a:buFont typeface="Arial"/>
              <a:buChar char="•"/>
            </a:pPr>
            <a:r>
              <a:rPr lang="en-US" sz="1900" u="sng" err="1">
                <a:solidFill>
                  <a:schemeClr val="bg1"/>
                </a:solidFill>
                <a:latin typeface="Maven Pro"/>
                <a:ea typeface="Maven Pro"/>
                <a:cs typeface="Maven Pro"/>
                <a:sym typeface="Maven Pro"/>
                <a:hlinkClick r:id="rId16"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Robiul</a:t>
            </a:r>
            <a:r>
              <a:rPr lang="en-US" sz="1900" u="sng">
                <a:solidFill>
                  <a:schemeClr val="bg1"/>
                </a:solidFill>
                <a:latin typeface="Maven Pro"/>
                <a:ea typeface="Maven Pro"/>
                <a:cs typeface="Maven Pro"/>
                <a:sym typeface="Maven Pro"/>
                <a:hlinkClick r:id="rId16"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 Islam, Md &amp; Rahman, Md &amp; Sarkar, </a:t>
            </a:r>
            <a:r>
              <a:rPr lang="en-US" sz="1900" u="sng" err="1">
                <a:solidFill>
                  <a:schemeClr val="bg1"/>
                </a:solidFill>
                <a:latin typeface="Maven Pro"/>
                <a:ea typeface="Maven Pro"/>
                <a:cs typeface="Maven Pro"/>
                <a:sym typeface="Maven Pro"/>
                <a:hlinkClick r:id="rId16"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Anamica</a:t>
            </a:r>
            <a:r>
              <a:rPr lang="en-US" sz="1900" u="sng">
                <a:solidFill>
                  <a:schemeClr val="bg1"/>
                </a:solidFill>
                <a:latin typeface="Maven Pro"/>
                <a:ea typeface="Maven Pro"/>
                <a:cs typeface="Maven Pro"/>
                <a:sym typeface="Maven Pro"/>
                <a:hlinkClick r:id="rId16" tooltip="https://www.researchgate.net/publication/354457319_Computer_Vision_Based_Eye_Gaze_Controlled_Virtual_Keyboard_for_People_with_Quadriplegia?enrichId=rgreq-c35030913a7feebdfdc9a79fafa9a288-XXX&amp;enrichSource=Y292ZXJQYWdlOzM1NDQ1NzMxOTtBUzoxMDY4Mzc5MjYzNzI5NjY1QDE2MzE3MzI4NzQ4MzU%3D&amp;el=1_x_3&amp;_esc=publicationCoverPdf">
                  <a:extLst>
                    <a:ext uri="{A12FA001-AC4F-418D-AE19-62706E023703}">
                      <ahyp:hlinkClr xmlns:ahyp="http://schemas.microsoft.com/office/drawing/2018/hyperlinkcolor" val="tx"/>
                    </a:ext>
                  </a:extLst>
                </a:hlinkClick>
              </a:rPr>
              <a:t>. (2021). Computer Vision Based Eye Gaze Controlled Virtual Keyboard for People with Quadriplegia. 1-6. 10.1109/ACMI53878.2021.9528213.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466967" y="8226230"/>
            <a:ext cx="121148" cy="1666573"/>
          </a:xfrm>
          <a:custGeom>
            <a:avLst/>
            <a:gdLst/>
            <a:ahLst/>
            <a:cxnLst/>
            <a:rect l="l" t="t" r="r" b="b"/>
            <a:pathLst>
              <a:path w="121148" h="1666573">
                <a:moveTo>
                  <a:pt x="0" y="0"/>
                </a:moveTo>
                <a:lnTo>
                  <a:pt x="121148" y="0"/>
                </a:lnTo>
                <a:lnTo>
                  <a:pt x="121148" y="1666572"/>
                </a:lnTo>
                <a:lnTo>
                  <a:pt x="0" y="1666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0413797" y="70000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Freeform 19"/>
          <p:cNvSpPr/>
          <p:nvPr/>
        </p:nvSpPr>
        <p:spPr>
          <a:xfrm rot="-5400000">
            <a:off x="9833733" y="1072334"/>
            <a:ext cx="6943501" cy="7826331"/>
          </a:xfrm>
          <a:custGeom>
            <a:avLst/>
            <a:gdLst/>
            <a:ahLst/>
            <a:cxnLst/>
            <a:rect l="l" t="t" r="r" b="b"/>
            <a:pathLst>
              <a:path w="6943501" h="7826331">
                <a:moveTo>
                  <a:pt x="0" y="0"/>
                </a:moveTo>
                <a:lnTo>
                  <a:pt x="6943501" y="0"/>
                </a:lnTo>
                <a:lnTo>
                  <a:pt x="6943501" y="7826331"/>
                </a:lnTo>
                <a:lnTo>
                  <a:pt x="0" y="78263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0" name="Freeform 20"/>
          <p:cNvSpPr/>
          <p:nvPr/>
        </p:nvSpPr>
        <p:spPr>
          <a:xfrm>
            <a:off x="15802477" y="-1150025"/>
            <a:ext cx="4600017" cy="5863650"/>
          </a:xfrm>
          <a:custGeom>
            <a:avLst/>
            <a:gdLst/>
            <a:ahLst/>
            <a:cxnLst/>
            <a:rect l="l" t="t" r="r" b="b"/>
            <a:pathLst>
              <a:path w="4600017" h="5863650">
                <a:moveTo>
                  <a:pt x="0" y="0"/>
                </a:moveTo>
                <a:lnTo>
                  <a:pt x="4600017" y="0"/>
                </a:lnTo>
                <a:lnTo>
                  <a:pt x="4600017" y="5863650"/>
                </a:lnTo>
                <a:lnTo>
                  <a:pt x="0" y="58636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1" name="Freeform 21"/>
          <p:cNvSpPr/>
          <p:nvPr/>
        </p:nvSpPr>
        <p:spPr>
          <a:xfrm>
            <a:off x="9980652" y="2184603"/>
            <a:ext cx="6649662" cy="5058044"/>
          </a:xfrm>
          <a:custGeom>
            <a:avLst/>
            <a:gdLst/>
            <a:ahLst/>
            <a:cxnLst/>
            <a:rect l="l" t="t" r="r" b="b"/>
            <a:pathLst>
              <a:path w="6649662" h="5058044">
                <a:moveTo>
                  <a:pt x="0" y="0"/>
                </a:moveTo>
                <a:lnTo>
                  <a:pt x="6649662" y="0"/>
                </a:lnTo>
                <a:lnTo>
                  <a:pt x="6649662" y="5058044"/>
                </a:lnTo>
                <a:lnTo>
                  <a:pt x="0" y="5058044"/>
                </a:lnTo>
                <a:lnTo>
                  <a:pt x="0" y="0"/>
                </a:lnTo>
                <a:close/>
              </a:path>
            </a:pathLst>
          </a:custGeom>
          <a:blipFill>
            <a:blip r:embed="rId13"/>
            <a:stretch>
              <a:fillRect l="-2945" t="-2190" r="-4274" b="-2800"/>
            </a:stretch>
          </a:blipFill>
        </p:spPr>
        <p:txBody>
          <a:bodyPr/>
          <a:lstStyle/>
          <a:p>
            <a:endParaRPr lang="en-GB"/>
          </a:p>
        </p:txBody>
      </p:sp>
      <p:sp>
        <p:nvSpPr>
          <p:cNvPr id="22" name="TextBox 22"/>
          <p:cNvSpPr txBox="1"/>
          <p:nvPr/>
        </p:nvSpPr>
        <p:spPr>
          <a:xfrm>
            <a:off x="2225217" y="1296025"/>
            <a:ext cx="736970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NeuroKeyboard</a:t>
            </a:r>
          </a:p>
        </p:txBody>
      </p:sp>
      <p:sp>
        <p:nvSpPr>
          <p:cNvPr id="23" name="TextBox 23"/>
          <p:cNvSpPr txBox="1"/>
          <p:nvPr/>
        </p:nvSpPr>
        <p:spPr>
          <a:xfrm>
            <a:off x="1110925" y="3075175"/>
            <a:ext cx="6885750" cy="4362450"/>
          </a:xfrm>
          <a:prstGeom prst="rect">
            <a:avLst/>
          </a:prstGeom>
        </p:spPr>
        <p:txBody>
          <a:bodyPr lIns="0" tIns="0" rIns="0" bIns="0" rtlCol="0" anchor="t">
            <a:spAutoFit/>
          </a:bodyPr>
          <a:lstStyle/>
          <a:p>
            <a:pPr algn="just">
              <a:lnSpc>
                <a:spcPts val="4320"/>
              </a:lnSpc>
            </a:pPr>
            <a:r>
              <a:rPr lang="en-US" sz="3600">
                <a:solidFill>
                  <a:srgbClr val="FFFFFF"/>
                </a:solidFill>
                <a:latin typeface="Maven Pro"/>
                <a:ea typeface="Maven Pro"/>
                <a:cs typeface="Maven Pro"/>
                <a:sym typeface="Maven Pro"/>
              </a:rPr>
              <a:t>Using a divide and conquer approach to loop through the letters faster. Choosing a letter requires double blinking 3 times, which strains the user’s eyes. Also provides a predictive text mode which can be accessed using EEG signals.</a:t>
            </a:r>
          </a:p>
        </p:txBody>
      </p:sp>
      <p:sp>
        <p:nvSpPr>
          <p:cNvPr id="24" name="TextBox 24"/>
          <p:cNvSpPr txBox="1"/>
          <p:nvPr/>
        </p:nvSpPr>
        <p:spPr>
          <a:xfrm>
            <a:off x="684014" y="1134100"/>
            <a:ext cx="3324750" cy="1257300"/>
          </a:xfrm>
          <a:prstGeom prst="rect">
            <a:avLst/>
          </a:prstGeom>
        </p:spPr>
        <p:txBody>
          <a:bodyPr lIns="0" tIns="0" rIns="0" bIns="0" rtlCol="0" anchor="t">
            <a:spAutoFit/>
          </a:bodyPr>
          <a:lstStyle/>
          <a:p>
            <a:pPr algn="l">
              <a:lnSpc>
                <a:spcPts val="9600"/>
              </a:lnSpc>
            </a:pPr>
            <a:r>
              <a:rPr lang="en-US" sz="8000">
                <a:solidFill>
                  <a:srgbClr val="FF9973"/>
                </a:solidFill>
                <a:latin typeface="Arimo"/>
                <a:ea typeface="Arimo"/>
                <a:cs typeface="Arimo"/>
                <a:sym typeface="Arimo"/>
              </a:rPr>
              <a:t>02</a:t>
            </a:r>
          </a:p>
        </p:txBody>
      </p:sp>
      <p:sp>
        <p:nvSpPr>
          <p:cNvPr id="25" name="TextBox 25"/>
          <p:cNvSpPr txBox="1"/>
          <p:nvPr/>
        </p:nvSpPr>
        <p:spPr>
          <a:xfrm>
            <a:off x="3457639" y="8799575"/>
            <a:ext cx="11356875" cy="619125"/>
          </a:xfrm>
          <a:prstGeom prst="rect">
            <a:avLst/>
          </a:prstGeom>
        </p:spPr>
        <p:txBody>
          <a:bodyPr lIns="0" tIns="0" rIns="0" bIns="0" rtlCol="0" anchor="t">
            <a:spAutoFit/>
          </a:bodyPr>
          <a:lstStyle/>
          <a:p>
            <a:pPr marL="431802" lvl="1" indent="-215901" algn="just">
              <a:lnSpc>
                <a:spcPts val="2400"/>
              </a:lnSpc>
              <a:buFont typeface="Arial"/>
              <a:buChar char="•"/>
            </a:pPr>
            <a:r>
              <a:rPr lang="en-US" sz="2000" u="sng" err="1">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Dobosz</a:t>
            </a:r>
            <a:r>
              <a:rPr lang="en-US" sz="2000" u="sng">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Krzysztof &amp; </a:t>
            </a:r>
            <a:r>
              <a:rPr lang="en-US" sz="2000" u="sng" err="1">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Stawski</a:t>
            </a:r>
            <a:r>
              <a:rPr lang="en-US" sz="2000" u="sng">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a:t>
            </a:r>
            <a:r>
              <a:rPr lang="en-US" sz="2000" u="sng" err="1">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Klaudiusz</a:t>
            </a:r>
            <a:r>
              <a:rPr lang="en-US" sz="2000" u="sng">
                <a:solidFill>
                  <a:schemeClr val="bg1"/>
                </a:solidFill>
                <a:latin typeface="Maven Pro"/>
                <a:ea typeface="Maven Pro"/>
                <a:cs typeface="Maven Pro"/>
                <a:sym typeface="Maven Pro"/>
                <a:hlinkClick r:id="rId14" tooltip="https://www.researchgate.net/publication/319941041_Touchless_Virtual_Keyboard_Controlled_by_Eye_Blinking_and_EEG_Signals">
                  <a:extLst>
                    <a:ext uri="{A12FA001-AC4F-418D-AE19-62706E023703}">
                      <ahyp:hlinkClr xmlns:ahyp="http://schemas.microsoft.com/office/drawing/2018/hyperlinkcolor" val="tx"/>
                    </a:ext>
                  </a:extLst>
                </a:hlinkClick>
              </a:rPr>
              <a:t>. (2018). Touchless Virtual Keyboard Controlled by Eye Blinking and EEG Signals. 52-61. 10.1007/978-3-319-67792-7_6.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3243667" y="4275241"/>
            <a:ext cx="8080009" cy="1504950"/>
          </a:xfrm>
          <a:prstGeom prst="rect">
            <a:avLst/>
          </a:prstGeom>
        </p:spPr>
        <p:txBody>
          <a:bodyPr lIns="0" tIns="0" rIns="0" bIns="0" rtlCol="0" anchor="t">
            <a:spAutoFit/>
          </a:bodyPr>
          <a:lstStyle/>
          <a:p>
            <a:pPr algn="ctr">
              <a:lnSpc>
                <a:spcPts val="11519"/>
              </a:lnSpc>
            </a:pPr>
            <a:r>
              <a:rPr lang="en-US" sz="9600">
                <a:solidFill>
                  <a:srgbClr val="FFFFFF"/>
                </a:solidFill>
                <a:latin typeface="Arimo"/>
                <a:ea typeface="Arimo"/>
                <a:cs typeface="Arimo"/>
                <a:sym typeface="Arimo"/>
              </a:rPr>
              <a:t>METHODS</a:t>
            </a:r>
          </a:p>
        </p:txBody>
      </p:sp>
      <p:grpSp>
        <p:nvGrpSpPr>
          <p:cNvPr id="15" name="Group 15"/>
          <p:cNvGrpSpPr/>
          <p:nvPr/>
        </p:nvGrpSpPr>
        <p:grpSpPr>
          <a:xfrm>
            <a:off x="11565750" y="3737150"/>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E898AC"/>
            </a:solidFill>
          </p:spPr>
          <p:txBody>
            <a:bodyPr/>
            <a:lstStyle/>
            <a:p>
              <a:endParaRPr lang="en-GB"/>
            </a:p>
          </p:txBody>
        </p:sp>
      </p:grpSp>
      <p:sp>
        <p:nvSpPr>
          <p:cNvPr id="17" name="TextBox 17"/>
          <p:cNvSpPr txBox="1"/>
          <p:nvPr/>
        </p:nvSpPr>
        <p:spPr>
          <a:xfrm>
            <a:off x="11761275" y="4275241"/>
            <a:ext cx="1779150" cy="1876425"/>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04</a:t>
            </a:r>
          </a:p>
        </p:txBody>
      </p:sp>
      <p:grpSp>
        <p:nvGrpSpPr>
          <p:cNvPr id="18" name="Group 18"/>
          <p:cNvGrpSpPr/>
          <p:nvPr/>
        </p:nvGrpSpPr>
        <p:grpSpPr>
          <a:xfrm>
            <a:off x="2740952" y="77380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2739900" y="77380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E898AC"/>
            </a:solidFill>
          </p:spPr>
          <p:txBody>
            <a:bodyPr/>
            <a:lstStyle/>
            <a:p>
              <a:endParaRPr lang="en-GB"/>
            </a:p>
          </p:txBody>
        </p:sp>
      </p:grpSp>
      <p:sp>
        <p:nvSpPr>
          <p:cNvPr id="22" name="AutoShape 22"/>
          <p:cNvSpPr/>
          <p:nvPr/>
        </p:nvSpPr>
        <p:spPr>
          <a:xfrm>
            <a:off x="11653618" y="6875825"/>
            <a:ext cx="1994464" cy="19050"/>
          </a:xfrm>
          <a:prstGeom prst="line">
            <a:avLst/>
          </a:prstGeom>
          <a:ln w="19050" cap="rnd">
            <a:solidFill>
              <a:srgbClr val="E898AC"/>
            </a:solidFill>
            <a:prstDash val="solid"/>
            <a:headEnd type="none" w="sm" len="sm"/>
            <a:tailEnd type="none" w="sm" len="sm"/>
          </a:ln>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294750" y="189920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571500" y="9085300"/>
            <a:ext cx="104950" cy="104900"/>
            <a:chOff x="0" y="0"/>
            <a:chExt cx="139933" cy="139867"/>
          </a:xfrm>
        </p:grpSpPr>
        <p:sp>
          <p:nvSpPr>
            <p:cNvPr id="19" name="Freeform 19"/>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20" name="Group 20"/>
          <p:cNvGrpSpPr/>
          <p:nvPr/>
        </p:nvGrpSpPr>
        <p:grpSpPr>
          <a:xfrm>
            <a:off x="878300" y="960680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22" name="Group 22"/>
          <p:cNvGrpSpPr/>
          <p:nvPr/>
        </p:nvGrpSpPr>
        <p:grpSpPr>
          <a:xfrm>
            <a:off x="2901166" y="2820858"/>
            <a:ext cx="1368662" cy="1368662"/>
            <a:chOff x="0" y="0"/>
            <a:chExt cx="2197600" cy="2197600"/>
          </a:xfrm>
        </p:grpSpPr>
        <p:sp>
          <p:nvSpPr>
            <p:cNvPr id="23" name="Freeform 23"/>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00CFCC"/>
            </a:solidFill>
          </p:spPr>
          <p:txBody>
            <a:bodyPr/>
            <a:lstStyle/>
            <a:p>
              <a:endParaRPr lang="en-GB"/>
            </a:p>
          </p:txBody>
        </p:sp>
      </p:grpSp>
      <p:grpSp>
        <p:nvGrpSpPr>
          <p:cNvPr id="24" name="Group 24"/>
          <p:cNvGrpSpPr/>
          <p:nvPr/>
        </p:nvGrpSpPr>
        <p:grpSpPr>
          <a:xfrm>
            <a:off x="2904999" y="4812810"/>
            <a:ext cx="1374354" cy="1374354"/>
            <a:chOff x="0" y="0"/>
            <a:chExt cx="2197600" cy="2197600"/>
          </a:xfrm>
        </p:grpSpPr>
        <p:sp>
          <p:nvSpPr>
            <p:cNvPr id="25" name="Freeform 25"/>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FF9973"/>
            </a:solidFill>
          </p:spPr>
          <p:txBody>
            <a:bodyPr/>
            <a:lstStyle/>
            <a:p>
              <a:endParaRPr lang="en-GB"/>
            </a:p>
          </p:txBody>
        </p:sp>
      </p:grpSp>
      <p:grpSp>
        <p:nvGrpSpPr>
          <p:cNvPr id="26" name="Group 26"/>
          <p:cNvGrpSpPr/>
          <p:nvPr/>
        </p:nvGrpSpPr>
        <p:grpSpPr>
          <a:xfrm>
            <a:off x="2908063" y="6832862"/>
            <a:ext cx="1371290" cy="1371290"/>
            <a:chOff x="0" y="0"/>
            <a:chExt cx="2197600" cy="2197600"/>
          </a:xfrm>
        </p:grpSpPr>
        <p:sp>
          <p:nvSpPr>
            <p:cNvPr id="27" name="Freeform 27"/>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E898AC"/>
            </a:solidFill>
          </p:spPr>
          <p:txBody>
            <a:bodyPr/>
            <a:lstStyle/>
            <a:p>
              <a:endParaRPr lang="en-GB"/>
            </a:p>
          </p:txBody>
        </p:sp>
      </p:grpSp>
      <p:grpSp>
        <p:nvGrpSpPr>
          <p:cNvPr id="28" name="Group 28"/>
          <p:cNvGrpSpPr/>
          <p:nvPr/>
        </p:nvGrpSpPr>
        <p:grpSpPr>
          <a:xfrm>
            <a:off x="17259300" y="3273137"/>
            <a:ext cx="477466" cy="476062"/>
            <a:chOff x="0" y="0"/>
            <a:chExt cx="636621" cy="634749"/>
          </a:xfrm>
        </p:grpSpPr>
        <p:sp>
          <p:nvSpPr>
            <p:cNvPr id="29" name="Freeform 29"/>
            <p:cNvSpPr/>
            <p:nvPr/>
          </p:nvSpPr>
          <p:spPr>
            <a:xfrm>
              <a:off x="127" y="127"/>
              <a:ext cx="636524" cy="634492"/>
            </a:xfrm>
            <a:custGeom>
              <a:avLst/>
              <a:gdLst/>
              <a:ahLst/>
              <a:cxnLst/>
              <a:rect l="l" t="t" r="r" b="b"/>
              <a:pathLst>
                <a:path w="636524" h="634492">
                  <a:moveTo>
                    <a:pt x="604012" y="32512"/>
                  </a:moveTo>
                  <a:lnTo>
                    <a:pt x="604012" y="601980"/>
                  </a:lnTo>
                  <a:lnTo>
                    <a:pt x="32512" y="601980"/>
                  </a:lnTo>
                  <a:lnTo>
                    <a:pt x="32512" y="32512"/>
                  </a:lnTo>
                  <a:close/>
                  <a:moveTo>
                    <a:pt x="0" y="0"/>
                  </a:moveTo>
                  <a:lnTo>
                    <a:pt x="0" y="634492"/>
                  </a:lnTo>
                  <a:lnTo>
                    <a:pt x="636524" y="634492"/>
                  </a:lnTo>
                  <a:lnTo>
                    <a:pt x="636524" y="0"/>
                  </a:lnTo>
                  <a:close/>
                </a:path>
              </a:pathLst>
            </a:custGeom>
            <a:solidFill>
              <a:srgbClr val="00CFCC"/>
            </a:solidFill>
          </p:spPr>
          <p:txBody>
            <a:bodyPr/>
            <a:lstStyle/>
            <a:p>
              <a:endParaRPr lang="en-GB"/>
            </a:p>
          </p:txBody>
        </p:sp>
      </p:grpSp>
      <p:grpSp>
        <p:nvGrpSpPr>
          <p:cNvPr id="30" name="Group 30"/>
          <p:cNvGrpSpPr/>
          <p:nvPr/>
        </p:nvGrpSpPr>
        <p:grpSpPr>
          <a:xfrm>
            <a:off x="10481617" y="2807552"/>
            <a:ext cx="1368693" cy="1368693"/>
            <a:chOff x="0" y="0"/>
            <a:chExt cx="2197600" cy="2197600"/>
          </a:xfrm>
        </p:grpSpPr>
        <p:sp>
          <p:nvSpPr>
            <p:cNvPr id="31" name="Freeform 31"/>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00CFCC"/>
            </a:solidFill>
          </p:spPr>
          <p:txBody>
            <a:bodyPr/>
            <a:lstStyle/>
            <a:p>
              <a:endParaRPr lang="en-GB"/>
            </a:p>
          </p:txBody>
        </p:sp>
      </p:grpSp>
      <p:grpSp>
        <p:nvGrpSpPr>
          <p:cNvPr id="32" name="Group 32"/>
          <p:cNvGrpSpPr/>
          <p:nvPr/>
        </p:nvGrpSpPr>
        <p:grpSpPr>
          <a:xfrm>
            <a:off x="15056017" y="455938"/>
            <a:ext cx="477466" cy="476062"/>
            <a:chOff x="0" y="0"/>
            <a:chExt cx="636621" cy="634749"/>
          </a:xfrm>
        </p:grpSpPr>
        <p:sp>
          <p:nvSpPr>
            <p:cNvPr id="33" name="Freeform 33"/>
            <p:cNvSpPr/>
            <p:nvPr/>
          </p:nvSpPr>
          <p:spPr>
            <a:xfrm>
              <a:off x="127" y="127"/>
              <a:ext cx="636524" cy="634492"/>
            </a:xfrm>
            <a:custGeom>
              <a:avLst/>
              <a:gdLst/>
              <a:ahLst/>
              <a:cxnLst/>
              <a:rect l="l" t="t" r="r" b="b"/>
              <a:pathLst>
                <a:path w="636524" h="634492">
                  <a:moveTo>
                    <a:pt x="604012" y="32512"/>
                  </a:moveTo>
                  <a:lnTo>
                    <a:pt x="604012" y="601980"/>
                  </a:lnTo>
                  <a:lnTo>
                    <a:pt x="32512" y="601980"/>
                  </a:lnTo>
                  <a:lnTo>
                    <a:pt x="32512" y="32512"/>
                  </a:lnTo>
                  <a:close/>
                  <a:moveTo>
                    <a:pt x="0" y="0"/>
                  </a:moveTo>
                  <a:lnTo>
                    <a:pt x="0" y="634492"/>
                  </a:lnTo>
                  <a:lnTo>
                    <a:pt x="636524" y="634492"/>
                  </a:lnTo>
                  <a:lnTo>
                    <a:pt x="636524" y="0"/>
                  </a:lnTo>
                  <a:close/>
                </a:path>
              </a:pathLst>
            </a:custGeom>
            <a:solidFill>
              <a:srgbClr val="FF9973"/>
            </a:solidFill>
          </p:spPr>
          <p:txBody>
            <a:bodyPr/>
            <a:lstStyle/>
            <a:p>
              <a:endParaRPr lang="en-GB"/>
            </a:p>
          </p:txBody>
        </p:sp>
      </p:grpSp>
      <p:grpSp>
        <p:nvGrpSpPr>
          <p:cNvPr id="34" name="Group 34"/>
          <p:cNvGrpSpPr/>
          <p:nvPr/>
        </p:nvGrpSpPr>
        <p:grpSpPr>
          <a:xfrm>
            <a:off x="10481617" y="4761020"/>
            <a:ext cx="1368693" cy="1368693"/>
            <a:chOff x="0" y="0"/>
            <a:chExt cx="2197600" cy="2197600"/>
          </a:xfrm>
        </p:grpSpPr>
        <p:sp>
          <p:nvSpPr>
            <p:cNvPr id="35" name="Freeform 35"/>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FF9973"/>
            </a:solidFill>
          </p:spPr>
          <p:txBody>
            <a:bodyPr/>
            <a:lstStyle/>
            <a:p>
              <a:endParaRPr lang="en-GB"/>
            </a:p>
          </p:txBody>
        </p:sp>
      </p:grpSp>
      <p:grpSp>
        <p:nvGrpSpPr>
          <p:cNvPr id="36" name="Group 36"/>
          <p:cNvGrpSpPr/>
          <p:nvPr/>
        </p:nvGrpSpPr>
        <p:grpSpPr>
          <a:xfrm>
            <a:off x="10521509" y="6827375"/>
            <a:ext cx="1368693" cy="1368693"/>
            <a:chOff x="0" y="0"/>
            <a:chExt cx="2197600" cy="2197600"/>
          </a:xfrm>
        </p:grpSpPr>
        <p:sp>
          <p:nvSpPr>
            <p:cNvPr id="37" name="Freeform 37"/>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E898AC"/>
            </a:solidFill>
          </p:spPr>
          <p:txBody>
            <a:bodyPr/>
            <a:lstStyle/>
            <a:p>
              <a:endParaRPr lang="en-GB"/>
            </a:p>
          </p:txBody>
        </p:sp>
      </p:grpSp>
      <p:sp>
        <p:nvSpPr>
          <p:cNvPr id="38" name="TextBox 38"/>
          <p:cNvSpPr txBox="1"/>
          <p:nvPr/>
        </p:nvSpPr>
        <p:spPr>
          <a:xfrm>
            <a:off x="4385797" y="6986393"/>
            <a:ext cx="3236006" cy="1231106"/>
          </a:xfrm>
          <a:prstGeom prst="rect">
            <a:avLst/>
          </a:prstGeom>
        </p:spPr>
        <p:txBody>
          <a:bodyPr lIns="0" tIns="0" rIns="0" bIns="0" rtlCol="0" anchor="t">
            <a:spAutoFit/>
          </a:bodyPr>
          <a:lstStyle/>
          <a:p>
            <a:pPr algn="l">
              <a:lnSpc>
                <a:spcPts val="4799"/>
              </a:lnSpc>
            </a:pPr>
            <a:r>
              <a:rPr lang="en-US" sz="4000">
                <a:solidFill>
                  <a:srgbClr val="FFFFFF"/>
                </a:solidFill>
                <a:latin typeface="Arimo"/>
                <a:ea typeface="Arimo"/>
                <a:cs typeface="Arimo"/>
                <a:sym typeface="Arimo"/>
              </a:rPr>
              <a:t>LITERATURE</a:t>
            </a:r>
          </a:p>
          <a:p>
            <a:pPr algn="l">
              <a:lnSpc>
                <a:spcPts val="4799"/>
              </a:lnSpc>
            </a:pPr>
            <a:r>
              <a:rPr lang="en-US" sz="4000">
                <a:solidFill>
                  <a:srgbClr val="FFFFFF"/>
                </a:solidFill>
                <a:latin typeface="Arimo"/>
                <a:ea typeface="Arimo"/>
                <a:cs typeface="Arimo"/>
                <a:sym typeface="Arimo"/>
              </a:rPr>
              <a:t>REVIEW</a:t>
            </a:r>
          </a:p>
        </p:txBody>
      </p:sp>
      <p:sp>
        <p:nvSpPr>
          <p:cNvPr id="39" name="TextBox 39"/>
          <p:cNvSpPr txBox="1"/>
          <p:nvPr/>
        </p:nvSpPr>
        <p:spPr>
          <a:xfrm>
            <a:off x="4380295" y="4965962"/>
            <a:ext cx="3624035" cy="1231106"/>
          </a:xfrm>
          <a:prstGeom prst="rect">
            <a:avLst/>
          </a:prstGeom>
        </p:spPr>
        <p:txBody>
          <a:bodyPr lIns="0" tIns="0" rIns="0" bIns="0" rtlCol="0" anchor="t">
            <a:spAutoFit/>
          </a:bodyPr>
          <a:lstStyle/>
          <a:p>
            <a:pPr algn="l">
              <a:lnSpc>
                <a:spcPts val="4799"/>
              </a:lnSpc>
            </a:pPr>
            <a:r>
              <a:rPr lang="en-US" sz="3999">
                <a:solidFill>
                  <a:srgbClr val="FFFFFF"/>
                </a:solidFill>
                <a:latin typeface="Arimo"/>
                <a:ea typeface="Arimo"/>
                <a:cs typeface="Arimo"/>
                <a:sym typeface="Arimo"/>
              </a:rPr>
              <a:t>MARKET</a:t>
            </a:r>
          </a:p>
          <a:p>
            <a:pPr algn="l">
              <a:lnSpc>
                <a:spcPts val="4799"/>
              </a:lnSpc>
            </a:pPr>
            <a:r>
              <a:rPr lang="en-US" sz="3999">
                <a:solidFill>
                  <a:srgbClr val="FFFFFF"/>
                </a:solidFill>
                <a:latin typeface="Arimo"/>
                <a:ea typeface="Arimo"/>
                <a:cs typeface="Arimo"/>
                <a:sym typeface="Arimo"/>
              </a:rPr>
              <a:t>RESEARCH</a:t>
            </a:r>
            <a:endParaRPr lang="en-US" sz="4000">
              <a:solidFill>
                <a:srgbClr val="FFFFFF"/>
              </a:solidFill>
              <a:latin typeface="Arimo"/>
              <a:ea typeface="Arimo"/>
              <a:cs typeface="Arimo"/>
              <a:sym typeface="Arimo"/>
            </a:endParaRPr>
          </a:p>
        </p:txBody>
      </p:sp>
      <p:sp>
        <p:nvSpPr>
          <p:cNvPr id="40" name="TextBox 40"/>
          <p:cNvSpPr txBox="1"/>
          <p:nvPr/>
        </p:nvSpPr>
        <p:spPr>
          <a:xfrm>
            <a:off x="4376233" y="2993120"/>
            <a:ext cx="3245569" cy="1209675"/>
          </a:xfrm>
          <a:prstGeom prst="rect">
            <a:avLst/>
          </a:prstGeom>
        </p:spPr>
        <p:txBody>
          <a:bodyPr lIns="0" tIns="0" rIns="0" bIns="0" rtlCol="0" anchor="t">
            <a:spAutoFit/>
          </a:bodyPr>
          <a:lstStyle/>
          <a:p>
            <a:pPr algn="l">
              <a:lnSpc>
                <a:spcPts val="4799"/>
              </a:lnSpc>
            </a:pPr>
            <a:r>
              <a:rPr lang="en-US" sz="3999">
                <a:solidFill>
                  <a:srgbClr val="FFFFFF"/>
                </a:solidFill>
                <a:latin typeface="Arimo"/>
                <a:ea typeface="Arimo"/>
                <a:cs typeface="Arimo"/>
                <a:sym typeface="Arimo"/>
              </a:rPr>
              <a:t>PROBLEM</a:t>
            </a:r>
          </a:p>
          <a:p>
            <a:pPr algn="l">
              <a:lnSpc>
                <a:spcPts val="4800"/>
              </a:lnSpc>
            </a:pPr>
            <a:r>
              <a:rPr lang="en-US" sz="4000">
                <a:solidFill>
                  <a:srgbClr val="FFFFFF"/>
                </a:solidFill>
                <a:latin typeface="Arimo"/>
                <a:ea typeface="Arimo"/>
                <a:cs typeface="Arimo"/>
                <a:sym typeface="Arimo"/>
              </a:rPr>
              <a:t>STATEMENT</a:t>
            </a:r>
          </a:p>
        </p:txBody>
      </p:sp>
      <p:sp>
        <p:nvSpPr>
          <p:cNvPr id="41" name="TextBox 41"/>
          <p:cNvSpPr txBox="1"/>
          <p:nvPr/>
        </p:nvSpPr>
        <p:spPr>
          <a:xfrm>
            <a:off x="2807109" y="2844199"/>
            <a:ext cx="1556775"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01</a:t>
            </a:r>
          </a:p>
        </p:txBody>
      </p:sp>
      <p:sp>
        <p:nvSpPr>
          <p:cNvPr id="42" name="TextBox 42"/>
          <p:cNvSpPr txBox="1"/>
          <p:nvPr/>
        </p:nvSpPr>
        <p:spPr>
          <a:xfrm>
            <a:off x="2884659" y="4852287"/>
            <a:ext cx="1415034"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02</a:t>
            </a:r>
          </a:p>
        </p:txBody>
      </p:sp>
      <p:sp>
        <p:nvSpPr>
          <p:cNvPr id="43" name="TextBox 43"/>
          <p:cNvSpPr txBox="1"/>
          <p:nvPr/>
        </p:nvSpPr>
        <p:spPr>
          <a:xfrm>
            <a:off x="878300" y="674919"/>
            <a:ext cx="8969550" cy="100132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TABLE OF CONTENTS</a:t>
            </a:r>
          </a:p>
        </p:txBody>
      </p:sp>
      <p:sp>
        <p:nvSpPr>
          <p:cNvPr id="44" name="TextBox 44"/>
          <p:cNvSpPr txBox="1"/>
          <p:nvPr/>
        </p:nvSpPr>
        <p:spPr>
          <a:xfrm>
            <a:off x="2938741" y="6870807"/>
            <a:ext cx="1293512" cy="1257300"/>
          </a:xfrm>
          <a:prstGeom prst="rect">
            <a:avLst/>
          </a:prstGeom>
        </p:spPr>
        <p:txBody>
          <a:bodyPr lIns="0" tIns="0" rIns="0" bIns="0" rtlCol="0" anchor="t">
            <a:spAutoFit/>
          </a:bodyPr>
          <a:lstStyle/>
          <a:p>
            <a:pPr algn="ctr">
              <a:lnSpc>
                <a:spcPts val="9600"/>
              </a:lnSpc>
            </a:pPr>
            <a:r>
              <a:rPr lang="en-US" sz="8000">
                <a:solidFill>
                  <a:srgbClr val="F2F2F2"/>
                </a:solidFill>
                <a:latin typeface="Arimo"/>
                <a:ea typeface="Arimo"/>
                <a:cs typeface="Arimo"/>
                <a:sym typeface="Arimo"/>
              </a:rPr>
              <a:t>03</a:t>
            </a:r>
          </a:p>
        </p:txBody>
      </p:sp>
      <p:sp>
        <p:nvSpPr>
          <p:cNvPr id="45" name="TextBox 45"/>
          <p:cNvSpPr txBox="1"/>
          <p:nvPr/>
        </p:nvSpPr>
        <p:spPr>
          <a:xfrm>
            <a:off x="11974663" y="3430112"/>
            <a:ext cx="4320750" cy="619125"/>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METHODOLOGY</a:t>
            </a:r>
          </a:p>
        </p:txBody>
      </p:sp>
      <p:sp>
        <p:nvSpPr>
          <p:cNvPr id="46" name="TextBox 46"/>
          <p:cNvSpPr txBox="1"/>
          <p:nvPr/>
        </p:nvSpPr>
        <p:spPr>
          <a:xfrm>
            <a:off x="10518104" y="2863468"/>
            <a:ext cx="1309863"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04</a:t>
            </a:r>
          </a:p>
        </p:txBody>
      </p:sp>
      <p:sp>
        <p:nvSpPr>
          <p:cNvPr id="47" name="TextBox 47"/>
          <p:cNvSpPr txBox="1"/>
          <p:nvPr/>
        </p:nvSpPr>
        <p:spPr>
          <a:xfrm>
            <a:off x="11964054" y="4932470"/>
            <a:ext cx="4829229" cy="1209675"/>
          </a:xfrm>
          <a:prstGeom prst="rect">
            <a:avLst/>
          </a:prstGeom>
        </p:spPr>
        <p:txBody>
          <a:bodyPr lIns="0" tIns="0" rIns="0" bIns="0" rtlCol="0" anchor="t">
            <a:spAutoFit/>
          </a:bodyPr>
          <a:lstStyle/>
          <a:p>
            <a:pPr algn="l">
              <a:lnSpc>
                <a:spcPts val="4799"/>
              </a:lnSpc>
            </a:pPr>
            <a:r>
              <a:rPr lang="en-US" sz="3999">
                <a:solidFill>
                  <a:srgbClr val="FFFFFF"/>
                </a:solidFill>
                <a:latin typeface="Arimo"/>
                <a:ea typeface="Arimo"/>
                <a:cs typeface="Arimo"/>
                <a:sym typeface="Arimo"/>
              </a:rPr>
              <a:t>BUDGET &amp;</a:t>
            </a:r>
          </a:p>
          <a:p>
            <a:pPr algn="l">
              <a:lnSpc>
                <a:spcPts val="4800"/>
              </a:lnSpc>
            </a:pPr>
            <a:r>
              <a:rPr lang="en-US" sz="4000">
                <a:solidFill>
                  <a:srgbClr val="FFFFFF"/>
                </a:solidFill>
                <a:latin typeface="Arimo"/>
                <a:ea typeface="Arimo"/>
                <a:cs typeface="Arimo"/>
                <a:sym typeface="Arimo"/>
              </a:rPr>
              <a:t>BUSINESS MODEL</a:t>
            </a:r>
          </a:p>
        </p:txBody>
      </p:sp>
      <p:sp>
        <p:nvSpPr>
          <p:cNvPr id="48" name="TextBox 48"/>
          <p:cNvSpPr txBox="1"/>
          <p:nvPr/>
        </p:nvSpPr>
        <p:spPr>
          <a:xfrm>
            <a:off x="10494831" y="4797667"/>
            <a:ext cx="1356408"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05</a:t>
            </a:r>
          </a:p>
        </p:txBody>
      </p:sp>
      <p:sp>
        <p:nvSpPr>
          <p:cNvPr id="49" name="TextBox 49"/>
          <p:cNvSpPr txBox="1"/>
          <p:nvPr/>
        </p:nvSpPr>
        <p:spPr>
          <a:xfrm>
            <a:off x="12023552" y="6986393"/>
            <a:ext cx="3502510" cy="1231106"/>
          </a:xfrm>
          <a:prstGeom prst="rect">
            <a:avLst/>
          </a:prstGeom>
        </p:spPr>
        <p:txBody>
          <a:bodyPr lIns="0" tIns="0" rIns="0" bIns="0" rtlCol="0" anchor="t">
            <a:spAutoFit/>
          </a:bodyPr>
          <a:lstStyle/>
          <a:p>
            <a:pPr algn="l">
              <a:lnSpc>
                <a:spcPts val="4799"/>
              </a:lnSpc>
            </a:pPr>
            <a:r>
              <a:rPr lang="en-US" sz="4000">
                <a:solidFill>
                  <a:srgbClr val="FFFFFF"/>
                </a:solidFill>
                <a:latin typeface="Arimo"/>
                <a:ea typeface="Arimo"/>
                <a:cs typeface="Arimo"/>
                <a:sym typeface="Arimo"/>
              </a:rPr>
              <a:t>TIME</a:t>
            </a:r>
          </a:p>
          <a:p>
            <a:pPr algn="l">
              <a:lnSpc>
                <a:spcPts val="4799"/>
              </a:lnSpc>
            </a:pPr>
            <a:r>
              <a:rPr lang="en-US" sz="4000">
                <a:solidFill>
                  <a:srgbClr val="FFFFFF"/>
                </a:solidFill>
                <a:latin typeface="Arimo"/>
                <a:ea typeface="Arimo"/>
                <a:cs typeface="Arimo"/>
                <a:sym typeface="Arimo"/>
              </a:rPr>
              <a:t>PLAN</a:t>
            </a:r>
          </a:p>
        </p:txBody>
      </p:sp>
      <p:sp>
        <p:nvSpPr>
          <p:cNvPr id="50" name="TextBox 50"/>
          <p:cNvSpPr txBox="1"/>
          <p:nvPr/>
        </p:nvSpPr>
        <p:spPr>
          <a:xfrm>
            <a:off x="10501563" y="6870807"/>
            <a:ext cx="1408584"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06</a:t>
            </a:r>
          </a:p>
        </p:txBody>
      </p:sp>
      <p:grpSp>
        <p:nvGrpSpPr>
          <p:cNvPr id="51" name="Group 30">
            <a:extLst>
              <a:ext uri="{FF2B5EF4-FFF2-40B4-BE49-F238E27FC236}">
                <a16:creationId xmlns:a16="http://schemas.microsoft.com/office/drawing/2014/main" id="{9A10C877-331D-89EA-621B-80949698E800}"/>
              </a:ext>
            </a:extLst>
          </p:cNvPr>
          <p:cNvGrpSpPr/>
          <p:nvPr/>
        </p:nvGrpSpPr>
        <p:grpSpPr>
          <a:xfrm>
            <a:off x="6918386" y="8345921"/>
            <a:ext cx="1368693" cy="1368693"/>
            <a:chOff x="0" y="0"/>
            <a:chExt cx="2197600" cy="2197600"/>
          </a:xfrm>
        </p:grpSpPr>
        <p:sp>
          <p:nvSpPr>
            <p:cNvPr id="52" name="Freeform 31">
              <a:extLst>
                <a:ext uri="{FF2B5EF4-FFF2-40B4-BE49-F238E27FC236}">
                  <a16:creationId xmlns:a16="http://schemas.microsoft.com/office/drawing/2014/main" id="{141D1110-05A5-2176-C025-BB8FA5ECDF96}"/>
                </a:ext>
              </a:extLst>
            </p:cNvPr>
            <p:cNvSpPr/>
            <p:nvPr/>
          </p:nvSpPr>
          <p:spPr>
            <a:xfrm>
              <a:off x="0" y="0"/>
              <a:ext cx="2197608" cy="2197608"/>
            </a:xfrm>
            <a:custGeom>
              <a:avLst/>
              <a:gdLst/>
              <a:ahLst/>
              <a:cxnLst/>
              <a:rect l="l" t="t" r="r" b="b"/>
              <a:pathLst>
                <a:path w="2197608" h="2197608">
                  <a:moveTo>
                    <a:pt x="0" y="0"/>
                  </a:moveTo>
                  <a:lnTo>
                    <a:pt x="2197608" y="0"/>
                  </a:lnTo>
                  <a:lnTo>
                    <a:pt x="2197608" y="2197608"/>
                  </a:lnTo>
                  <a:lnTo>
                    <a:pt x="0" y="2197608"/>
                  </a:lnTo>
                  <a:close/>
                </a:path>
              </a:pathLst>
            </a:custGeom>
            <a:solidFill>
              <a:srgbClr val="00CFCC"/>
            </a:solidFill>
          </p:spPr>
          <p:txBody>
            <a:bodyPr/>
            <a:lstStyle/>
            <a:p>
              <a:endParaRPr lang="en-GB"/>
            </a:p>
          </p:txBody>
        </p:sp>
      </p:grpSp>
      <p:sp>
        <p:nvSpPr>
          <p:cNvPr id="53" name="TextBox 45">
            <a:extLst>
              <a:ext uri="{FF2B5EF4-FFF2-40B4-BE49-F238E27FC236}">
                <a16:creationId xmlns:a16="http://schemas.microsoft.com/office/drawing/2014/main" id="{6EA2D26D-87B9-7494-4608-0D4027C158CB}"/>
              </a:ext>
            </a:extLst>
          </p:cNvPr>
          <p:cNvSpPr txBox="1"/>
          <p:nvPr/>
        </p:nvSpPr>
        <p:spPr>
          <a:xfrm>
            <a:off x="8583960" y="8467494"/>
            <a:ext cx="4320750" cy="1231106"/>
          </a:xfrm>
          <a:prstGeom prst="rect">
            <a:avLst/>
          </a:prstGeom>
        </p:spPr>
        <p:txBody>
          <a:bodyPr lIns="0" tIns="0" rIns="0" bIns="0" rtlCol="0" anchor="t">
            <a:spAutoFit/>
          </a:bodyPr>
          <a:lstStyle/>
          <a:p>
            <a:pPr algn="l">
              <a:lnSpc>
                <a:spcPts val="4800"/>
              </a:lnSpc>
            </a:pPr>
            <a:r>
              <a:rPr lang="en-US" sz="4000">
                <a:solidFill>
                  <a:srgbClr val="FFFFFF"/>
                </a:solidFill>
                <a:latin typeface="Arimo"/>
                <a:ea typeface="Arimo"/>
                <a:cs typeface="Arimo"/>
                <a:sym typeface="Arimo"/>
              </a:rPr>
              <a:t>TEAM</a:t>
            </a:r>
          </a:p>
          <a:p>
            <a:pPr algn="l">
              <a:lnSpc>
                <a:spcPts val="4800"/>
              </a:lnSpc>
            </a:pPr>
            <a:r>
              <a:rPr lang="en-US" sz="4000">
                <a:solidFill>
                  <a:srgbClr val="FFFFFF"/>
                </a:solidFill>
                <a:latin typeface="Arimo"/>
                <a:ea typeface="Arimo"/>
                <a:cs typeface="Arimo"/>
                <a:sym typeface="Arimo"/>
              </a:rPr>
              <a:t>STRUCTURE</a:t>
            </a:r>
          </a:p>
        </p:txBody>
      </p:sp>
      <p:sp>
        <p:nvSpPr>
          <p:cNvPr id="54" name="TextBox 46">
            <a:extLst>
              <a:ext uri="{FF2B5EF4-FFF2-40B4-BE49-F238E27FC236}">
                <a16:creationId xmlns:a16="http://schemas.microsoft.com/office/drawing/2014/main" id="{B9DEF426-E13D-D789-7999-DF0C88B30C94}"/>
              </a:ext>
            </a:extLst>
          </p:cNvPr>
          <p:cNvSpPr txBox="1"/>
          <p:nvPr/>
        </p:nvSpPr>
        <p:spPr>
          <a:xfrm>
            <a:off x="6954873" y="8401837"/>
            <a:ext cx="1309863"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07</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3242338" y="5781226"/>
            <a:ext cx="242396" cy="242868"/>
            <a:chOff x="0" y="0"/>
            <a:chExt cx="323195" cy="323824"/>
          </a:xfrm>
        </p:grpSpPr>
        <p:sp>
          <p:nvSpPr>
            <p:cNvPr id="3" name="Freeform 3"/>
            <p:cNvSpPr/>
            <p:nvPr/>
          </p:nvSpPr>
          <p:spPr>
            <a:xfrm>
              <a:off x="127" y="0"/>
              <a:ext cx="323088" cy="323723"/>
            </a:xfrm>
            <a:custGeom>
              <a:avLst/>
              <a:gdLst/>
              <a:ahLst/>
              <a:cxnLst/>
              <a:rect l="l" t="t" r="r" b="b"/>
              <a:pathLst>
                <a:path w="323088" h="323723">
                  <a:moveTo>
                    <a:pt x="0" y="0"/>
                  </a:moveTo>
                  <a:lnTo>
                    <a:pt x="0" y="323723"/>
                  </a:lnTo>
                  <a:lnTo>
                    <a:pt x="323088" y="323723"/>
                  </a:lnTo>
                  <a:lnTo>
                    <a:pt x="323088" y="0"/>
                  </a:lnTo>
                  <a:close/>
                </a:path>
              </a:pathLst>
            </a:custGeom>
            <a:solidFill>
              <a:srgbClr val="E898AC"/>
            </a:solidFill>
          </p:spPr>
          <p:txBody>
            <a:bodyPr/>
            <a:lstStyle/>
            <a:p>
              <a:endParaRPr lang="en-GB"/>
            </a:p>
          </p:txBody>
        </p:sp>
      </p:grpSp>
      <p:grpSp>
        <p:nvGrpSpPr>
          <p:cNvPr id="4" name="Group 4"/>
          <p:cNvGrpSpPr/>
          <p:nvPr/>
        </p:nvGrpSpPr>
        <p:grpSpPr>
          <a:xfrm>
            <a:off x="2477480" y="4213768"/>
            <a:ext cx="242868" cy="242868"/>
            <a:chOff x="0" y="0"/>
            <a:chExt cx="323824" cy="323824"/>
          </a:xfrm>
        </p:grpSpPr>
        <p:sp>
          <p:nvSpPr>
            <p:cNvPr id="5" name="Freeform 5"/>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FF9973"/>
            </a:solidFill>
          </p:spPr>
          <p:txBody>
            <a:bodyPr/>
            <a:lstStyle/>
            <a:p>
              <a:endParaRPr lang="en-GB"/>
            </a:p>
          </p:txBody>
        </p:sp>
      </p:grpSp>
      <p:grpSp>
        <p:nvGrpSpPr>
          <p:cNvPr id="6" name="Group 6"/>
          <p:cNvGrpSpPr/>
          <p:nvPr/>
        </p:nvGrpSpPr>
        <p:grpSpPr>
          <a:xfrm>
            <a:off x="17417071" y="9640015"/>
            <a:ext cx="202068" cy="202540"/>
            <a:chOff x="0" y="0"/>
            <a:chExt cx="269424" cy="270053"/>
          </a:xfrm>
        </p:grpSpPr>
        <p:sp>
          <p:nvSpPr>
            <p:cNvPr id="7" name="Freeform 7"/>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8" name="Group 8"/>
          <p:cNvGrpSpPr/>
          <p:nvPr/>
        </p:nvGrpSpPr>
        <p:grpSpPr>
          <a:xfrm>
            <a:off x="548363" y="3111143"/>
            <a:ext cx="121618" cy="121148"/>
            <a:chOff x="0" y="0"/>
            <a:chExt cx="162157" cy="161531"/>
          </a:xfrm>
        </p:grpSpPr>
        <p:sp>
          <p:nvSpPr>
            <p:cNvPr id="9" name="Freeform 9"/>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10" name="Group 10"/>
          <p:cNvGrpSpPr/>
          <p:nvPr/>
        </p:nvGrpSpPr>
        <p:grpSpPr>
          <a:xfrm>
            <a:off x="16527346" y="5907362"/>
            <a:ext cx="208172" cy="208644"/>
            <a:chOff x="0" y="0"/>
            <a:chExt cx="277563" cy="278192"/>
          </a:xfrm>
        </p:grpSpPr>
        <p:sp>
          <p:nvSpPr>
            <p:cNvPr id="11" name="Freeform 11"/>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12" name="Freeform 12"/>
          <p:cNvSpPr/>
          <p:nvPr/>
        </p:nvSpPr>
        <p:spPr>
          <a:xfrm>
            <a:off x="16428264" y="7151019"/>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3" name="Group 13"/>
          <p:cNvGrpSpPr/>
          <p:nvPr/>
        </p:nvGrpSpPr>
        <p:grpSpPr>
          <a:xfrm>
            <a:off x="17437592" y="2329764"/>
            <a:ext cx="161004" cy="160952"/>
            <a:chOff x="0" y="0"/>
            <a:chExt cx="214672" cy="214603"/>
          </a:xfrm>
        </p:grpSpPr>
        <p:sp>
          <p:nvSpPr>
            <p:cNvPr id="14" name="Freeform 14"/>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5" name="Freeform 15"/>
          <p:cNvSpPr/>
          <p:nvPr/>
        </p:nvSpPr>
        <p:spPr>
          <a:xfrm>
            <a:off x="15035717" y="648663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6" name="Freeform 16"/>
          <p:cNvSpPr/>
          <p:nvPr/>
        </p:nvSpPr>
        <p:spPr>
          <a:xfrm>
            <a:off x="1611642" y="59073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7" name="Freeform 17"/>
          <p:cNvSpPr/>
          <p:nvPr/>
        </p:nvSpPr>
        <p:spPr>
          <a:xfrm>
            <a:off x="495484" y="4804602"/>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8" name="Group 18"/>
          <p:cNvGrpSpPr/>
          <p:nvPr/>
        </p:nvGrpSpPr>
        <p:grpSpPr>
          <a:xfrm>
            <a:off x="16614428" y="-767954"/>
            <a:ext cx="16928" cy="5039274"/>
            <a:chOff x="0" y="0"/>
            <a:chExt cx="22571" cy="6719032"/>
          </a:xfrm>
        </p:grpSpPr>
        <p:sp>
          <p:nvSpPr>
            <p:cNvPr id="19" name="Freeform 19"/>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20" name="Group 20"/>
          <p:cNvGrpSpPr/>
          <p:nvPr/>
        </p:nvGrpSpPr>
        <p:grpSpPr>
          <a:xfrm>
            <a:off x="1293726" y="42892"/>
            <a:ext cx="16928" cy="3378138"/>
            <a:chOff x="0" y="0"/>
            <a:chExt cx="22571" cy="4504184"/>
          </a:xfrm>
        </p:grpSpPr>
        <p:sp>
          <p:nvSpPr>
            <p:cNvPr id="21" name="Freeform 21"/>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22" name="Freeform 22"/>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5164680" y="3669068"/>
            <a:ext cx="242868" cy="242868"/>
            <a:chOff x="0" y="0"/>
            <a:chExt cx="323824" cy="323824"/>
          </a:xfrm>
        </p:grpSpPr>
        <p:sp>
          <p:nvSpPr>
            <p:cNvPr id="24" name="Freeform 24"/>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25" name="Freeform 25"/>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grpSp>
        <p:nvGrpSpPr>
          <p:cNvPr id="26" name="Group 26"/>
          <p:cNvGrpSpPr/>
          <p:nvPr/>
        </p:nvGrpSpPr>
        <p:grpSpPr>
          <a:xfrm>
            <a:off x="14169608" y="1099144"/>
            <a:ext cx="160952" cy="160952"/>
            <a:chOff x="0" y="0"/>
            <a:chExt cx="214603" cy="214603"/>
          </a:xfrm>
        </p:grpSpPr>
        <p:sp>
          <p:nvSpPr>
            <p:cNvPr id="27" name="Freeform 27"/>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8" name="Freeform 28"/>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9" name="Freeform 29"/>
          <p:cNvSpPr/>
          <p:nvPr/>
        </p:nvSpPr>
        <p:spPr>
          <a:xfrm>
            <a:off x="4612584" y="5138442"/>
            <a:ext cx="398474" cy="5657870"/>
          </a:xfrm>
          <a:custGeom>
            <a:avLst/>
            <a:gdLst/>
            <a:ahLst/>
            <a:cxnLst/>
            <a:rect l="l" t="t" r="r" b="b"/>
            <a:pathLst>
              <a:path w="398474" h="5657870">
                <a:moveTo>
                  <a:pt x="0" y="0"/>
                </a:moveTo>
                <a:lnTo>
                  <a:pt x="398474" y="0"/>
                </a:lnTo>
                <a:lnTo>
                  <a:pt x="398474" y="5657870"/>
                </a:lnTo>
                <a:lnTo>
                  <a:pt x="0" y="56578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sp>
        <p:nvSpPr>
          <p:cNvPr id="30" name="TextBox 30"/>
          <p:cNvSpPr txBox="1"/>
          <p:nvPr/>
        </p:nvSpPr>
        <p:spPr>
          <a:xfrm>
            <a:off x="1611642" y="2023991"/>
            <a:ext cx="10245032" cy="1438275"/>
          </a:xfrm>
          <a:prstGeom prst="rect">
            <a:avLst/>
          </a:prstGeom>
        </p:spPr>
        <p:txBody>
          <a:bodyPr lIns="0" tIns="0" rIns="0" bIns="0" rtlCol="0" anchor="t">
            <a:spAutoFit/>
          </a:bodyPr>
          <a:lstStyle/>
          <a:p>
            <a:pPr algn="l">
              <a:lnSpc>
                <a:spcPts val="11039"/>
              </a:lnSpc>
            </a:pPr>
            <a:r>
              <a:rPr lang="en-US" sz="9199">
                <a:solidFill>
                  <a:srgbClr val="FFFFFF"/>
                </a:solidFill>
                <a:latin typeface="Arimo"/>
                <a:ea typeface="Arimo"/>
                <a:cs typeface="Arimo"/>
                <a:sym typeface="Arimo"/>
              </a:rPr>
              <a:t>Common problem?</a:t>
            </a:r>
          </a:p>
        </p:txBody>
      </p:sp>
      <p:sp>
        <p:nvSpPr>
          <p:cNvPr id="31" name="TextBox 31"/>
          <p:cNvSpPr txBox="1"/>
          <p:nvPr/>
        </p:nvSpPr>
        <p:spPr>
          <a:xfrm>
            <a:off x="5745270" y="4278052"/>
            <a:ext cx="6797460" cy="2409825"/>
          </a:xfrm>
          <a:prstGeom prst="rect">
            <a:avLst/>
          </a:prstGeom>
        </p:spPr>
        <p:txBody>
          <a:bodyPr lIns="0" tIns="0" rIns="0" bIns="0" rtlCol="0" anchor="t">
            <a:spAutoFit/>
          </a:bodyPr>
          <a:lstStyle/>
          <a:p>
            <a:pPr algn="l">
              <a:lnSpc>
                <a:spcPts val="18597"/>
              </a:lnSpc>
            </a:pPr>
            <a:r>
              <a:rPr lang="en-US" sz="15497">
                <a:solidFill>
                  <a:srgbClr val="FFFFFF"/>
                </a:solidFill>
                <a:latin typeface="Arimo"/>
                <a:ea typeface="Arimo"/>
                <a:cs typeface="Arimo"/>
                <a:sym typeface="Arimo"/>
              </a:rPr>
              <a:t>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2921484" y="5785892"/>
            <a:ext cx="242396" cy="242868"/>
            <a:chOff x="0" y="0"/>
            <a:chExt cx="323195" cy="323824"/>
          </a:xfrm>
        </p:grpSpPr>
        <p:sp>
          <p:nvSpPr>
            <p:cNvPr id="3" name="Freeform 3"/>
            <p:cNvSpPr/>
            <p:nvPr/>
          </p:nvSpPr>
          <p:spPr>
            <a:xfrm>
              <a:off x="127" y="0"/>
              <a:ext cx="323088" cy="323723"/>
            </a:xfrm>
            <a:custGeom>
              <a:avLst/>
              <a:gdLst/>
              <a:ahLst/>
              <a:cxnLst/>
              <a:rect l="l" t="t" r="r" b="b"/>
              <a:pathLst>
                <a:path w="323088" h="323723">
                  <a:moveTo>
                    <a:pt x="0" y="0"/>
                  </a:moveTo>
                  <a:lnTo>
                    <a:pt x="0" y="323723"/>
                  </a:lnTo>
                  <a:lnTo>
                    <a:pt x="323088" y="323723"/>
                  </a:lnTo>
                  <a:lnTo>
                    <a:pt x="323088" y="0"/>
                  </a:lnTo>
                  <a:close/>
                </a:path>
              </a:pathLst>
            </a:custGeom>
            <a:solidFill>
              <a:srgbClr val="E898AC"/>
            </a:solidFill>
          </p:spPr>
          <p:txBody>
            <a:bodyPr/>
            <a:lstStyle/>
            <a:p>
              <a:endParaRPr lang="en-GB"/>
            </a:p>
          </p:txBody>
        </p:sp>
      </p:grpSp>
      <p:grpSp>
        <p:nvGrpSpPr>
          <p:cNvPr id="4" name="Group 4"/>
          <p:cNvGrpSpPr/>
          <p:nvPr/>
        </p:nvGrpSpPr>
        <p:grpSpPr>
          <a:xfrm>
            <a:off x="2477480" y="4213768"/>
            <a:ext cx="242868" cy="242868"/>
            <a:chOff x="0" y="0"/>
            <a:chExt cx="323824" cy="323824"/>
          </a:xfrm>
        </p:grpSpPr>
        <p:sp>
          <p:nvSpPr>
            <p:cNvPr id="5" name="Freeform 5"/>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FF9973"/>
            </a:solidFill>
          </p:spPr>
          <p:txBody>
            <a:bodyPr/>
            <a:lstStyle/>
            <a:p>
              <a:endParaRPr lang="en-GB"/>
            </a:p>
          </p:txBody>
        </p:sp>
      </p:grpSp>
      <p:grpSp>
        <p:nvGrpSpPr>
          <p:cNvPr id="6" name="Group 6"/>
          <p:cNvGrpSpPr/>
          <p:nvPr/>
        </p:nvGrpSpPr>
        <p:grpSpPr>
          <a:xfrm>
            <a:off x="17417071" y="9640015"/>
            <a:ext cx="202068" cy="202540"/>
            <a:chOff x="0" y="0"/>
            <a:chExt cx="269424" cy="270053"/>
          </a:xfrm>
        </p:grpSpPr>
        <p:sp>
          <p:nvSpPr>
            <p:cNvPr id="7" name="Freeform 7"/>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8" name="Group 8"/>
          <p:cNvGrpSpPr/>
          <p:nvPr/>
        </p:nvGrpSpPr>
        <p:grpSpPr>
          <a:xfrm>
            <a:off x="548363" y="3111143"/>
            <a:ext cx="121618" cy="121148"/>
            <a:chOff x="0" y="0"/>
            <a:chExt cx="162157" cy="161531"/>
          </a:xfrm>
        </p:grpSpPr>
        <p:sp>
          <p:nvSpPr>
            <p:cNvPr id="9" name="Freeform 9"/>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10" name="Group 10"/>
          <p:cNvGrpSpPr/>
          <p:nvPr/>
        </p:nvGrpSpPr>
        <p:grpSpPr>
          <a:xfrm>
            <a:off x="16527346" y="5907362"/>
            <a:ext cx="208172" cy="208644"/>
            <a:chOff x="0" y="0"/>
            <a:chExt cx="277563" cy="278192"/>
          </a:xfrm>
        </p:grpSpPr>
        <p:sp>
          <p:nvSpPr>
            <p:cNvPr id="11" name="Freeform 11"/>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12" name="Freeform 12"/>
          <p:cNvSpPr/>
          <p:nvPr/>
        </p:nvSpPr>
        <p:spPr>
          <a:xfrm>
            <a:off x="16428264" y="7151019"/>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3" name="Group 13"/>
          <p:cNvGrpSpPr/>
          <p:nvPr/>
        </p:nvGrpSpPr>
        <p:grpSpPr>
          <a:xfrm>
            <a:off x="17437592" y="2329764"/>
            <a:ext cx="161004" cy="160952"/>
            <a:chOff x="0" y="0"/>
            <a:chExt cx="214672" cy="214603"/>
          </a:xfrm>
        </p:grpSpPr>
        <p:sp>
          <p:nvSpPr>
            <p:cNvPr id="14" name="Freeform 14"/>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5" name="Freeform 15"/>
          <p:cNvSpPr/>
          <p:nvPr/>
        </p:nvSpPr>
        <p:spPr>
          <a:xfrm>
            <a:off x="3872335" y="7151019"/>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6" name="Freeform 16"/>
          <p:cNvSpPr/>
          <p:nvPr/>
        </p:nvSpPr>
        <p:spPr>
          <a:xfrm>
            <a:off x="1611642" y="59073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7" name="Freeform 17"/>
          <p:cNvSpPr/>
          <p:nvPr/>
        </p:nvSpPr>
        <p:spPr>
          <a:xfrm>
            <a:off x="495484" y="4804602"/>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8" name="Group 18"/>
          <p:cNvGrpSpPr/>
          <p:nvPr/>
        </p:nvGrpSpPr>
        <p:grpSpPr>
          <a:xfrm>
            <a:off x="16614428" y="-767954"/>
            <a:ext cx="16928" cy="5039274"/>
            <a:chOff x="0" y="0"/>
            <a:chExt cx="22571" cy="6719032"/>
          </a:xfrm>
        </p:grpSpPr>
        <p:sp>
          <p:nvSpPr>
            <p:cNvPr id="19" name="Freeform 19"/>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20" name="Group 20"/>
          <p:cNvGrpSpPr/>
          <p:nvPr/>
        </p:nvGrpSpPr>
        <p:grpSpPr>
          <a:xfrm>
            <a:off x="1293726" y="42892"/>
            <a:ext cx="16928" cy="3378138"/>
            <a:chOff x="0" y="0"/>
            <a:chExt cx="22571" cy="4504184"/>
          </a:xfrm>
        </p:grpSpPr>
        <p:sp>
          <p:nvSpPr>
            <p:cNvPr id="21" name="Freeform 21"/>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22" name="Freeform 22"/>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5164680" y="3669068"/>
            <a:ext cx="242868" cy="242868"/>
            <a:chOff x="0" y="0"/>
            <a:chExt cx="323824" cy="323824"/>
          </a:xfrm>
        </p:grpSpPr>
        <p:sp>
          <p:nvSpPr>
            <p:cNvPr id="24" name="Freeform 24"/>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25" name="Freeform 25"/>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grpSp>
        <p:nvGrpSpPr>
          <p:cNvPr id="26" name="Group 26"/>
          <p:cNvGrpSpPr/>
          <p:nvPr/>
        </p:nvGrpSpPr>
        <p:grpSpPr>
          <a:xfrm>
            <a:off x="14169608" y="1099144"/>
            <a:ext cx="160952" cy="160952"/>
            <a:chOff x="0" y="0"/>
            <a:chExt cx="214603" cy="214603"/>
          </a:xfrm>
        </p:grpSpPr>
        <p:sp>
          <p:nvSpPr>
            <p:cNvPr id="27" name="Freeform 27"/>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8" name="Freeform 28"/>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9" name="Freeform 29"/>
          <p:cNvSpPr/>
          <p:nvPr/>
        </p:nvSpPr>
        <p:spPr>
          <a:xfrm>
            <a:off x="14619474" y="4271320"/>
            <a:ext cx="398474" cy="5657870"/>
          </a:xfrm>
          <a:custGeom>
            <a:avLst/>
            <a:gdLst/>
            <a:ahLst/>
            <a:cxnLst/>
            <a:rect l="l" t="t" r="r" b="b"/>
            <a:pathLst>
              <a:path w="398474" h="5657870">
                <a:moveTo>
                  <a:pt x="0" y="0"/>
                </a:moveTo>
                <a:lnTo>
                  <a:pt x="398474" y="0"/>
                </a:lnTo>
                <a:lnTo>
                  <a:pt x="398474" y="5657870"/>
                </a:lnTo>
                <a:lnTo>
                  <a:pt x="0" y="56578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sp>
        <p:nvSpPr>
          <p:cNvPr id="30" name="Freeform 30"/>
          <p:cNvSpPr/>
          <p:nvPr/>
        </p:nvSpPr>
        <p:spPr>
          <a:xfrm>
            <a:off x="7864276" y="2848460"/>
            <a:ext cx="2600008" cy="2600008"/>
          </a:xfrm>
          <a:custGeom>
            <a:avLst/>
            <a:gdLst/>
            <a:ahLst/>
            <a:cxnLst/>
            <a:rect l="l" t="t" r="r" b="b"/>
            <a:pathLst>
              <a:path w="2600008" h="2600008">
                <a:moveTo>
                  <a:pt x="0" y="0"/>
                </a:moveTo>
                <a:lnTo>
                  <a:pt x="2600008" y="0"/>
                </a:lnTo>
                <a:lnTo>
                  <a:pt x="2600008" y="2600008"/>
                </a:lnTo>
                <a:lnTo>
                  <a:pt x="0" y="2600008"/>
                </a:lnTo>
                <a:lnTo>
                  <a:pt x="0" y="0"/>
                </a:lnTo>
                <a:close/>
              </a:path>
            </a:pathLst>
          </a:custGeom>
          <a:blipFill>
            <a:blip r:embed="rId17"/>
            <a:stretch>
              <a:fillRect/>
            </a:stretch>
          </a:blipFill>
        </p:spPr>
        <p:txBody>
          <a:bodyPr/>
          <a:lstStyle/>
          <a:p>
            <a:endParaRPr lang="en-GB"/>
          </a:p>
        </p:txBody>
      </p:sp>
      <p:sp>
        <p:nvSpPr>
          <p:cNvPr id="31" name="TextBox 31"/>
          <p:cNvSpPr txBox="1"/>
          <p:nvPr/>
        </p:nvSpPr>
        <p:spPr>
          <a:xfrm>
            <a:off x="3688805" y="5217694"/>
            <a:ext cx="10950949" cy="1543050"/>
          </a:xfrm>
          <a:prstGeom prst="rect">
            <a:avLst/>
          </a:prstGeom>
        </p:spPr>
        <p:txBody>
          <a:bodyPr lIns="0" tIns="0" rIns="0" bIns="0" rtlCol="0" anchor="t">
            <a:spAutoFit/>
          </a:bodyPr>
          <a:lstStyle/>
          <a:p>
            <a:pPr algn="ctr">
              <a:lnSpc>
                <a:spcPts val="11999"/>
              </a:lnSpc>
            </a:pPr>
            <a:r>
              <a:rPr lang="en-US" sz="9999" b="1">
                <a:solidFill>
                  <a:srgbClr val="FFFFFF"/>
                </a:solidFill>
                <a:latin typeface="Arimo Bold"/>
                <a:ea typeface="Arimo Bold"/>
                <a:cs typeface="Arimo Bold"/>
                <a:sym typeface="Arimo Bold"/>
              </a:rPr>
              <a:t>iKey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grpSp>
        <p:nvGrpSpPr>
          <p:cNvPr id="9" name="Group 9"/>
          <p:cNvGrpSpPr/>
          <p:nvPr/>
        </p:nvGrpSpPr>
        <p:grpSpPr>
          <a:xfrm>
            <a:off x="17871452" y="20"/>
            <a:ext cx="16928" cy="5039274"/>
            <a:chOff x="0" y="0"/>
            <a:chExt cx="22571" cy="6719032"/>
          </a:xfrm>
        </p:grpSpPr>
        <p:sp>
          <p:nvSpPr>
            <p:cNvPr id="10" name="Freeform 10"/>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1" name="Freeform 11"/>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2" name="Freeform 12"/>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TextBox 13"/>
          <p:cNvSpPr txBox="1"/>
          <p:nvPr/>
        </p:nvSpPr>
        <p:spPr>
          <a:xfrm>
            <a:off x="4091556" y="6559408"/>
            <a:ext cx="3998568" cy="895350"/>
          </a:xfrm>
          <a:prstGeom prst="rect">
            <a:avLst/>
          </a:prstGeom>
        </p:spPr>
        <p:txBody>
          <a:bodyPr lIns="0" tIns="0" rIns="0" bIns="0" rtlCol="0" anchor="t">
            <a:spAutoFit/>
          </a:bodyPr>
          <a:lstStyle/>
          <a:p>
            <a:pPr algn="ctr">
              <a:lnSpc>
                <a:spcPts val="6840"/>
              </a:lnSpc>
            </a:pPr>
            <a:r>
              <a:rPr lang="en-US" sz="5700">
                <a:solidFill>
                  <a:srgbClr val="FFFFFF"/>
                </a:solidFill>
                <a:latin typeface="Arimo"/>
                <a:ea typeface="Arimo"/>
                <a:cs typeface="Arimo"/>
                <a:sym typeface="Arimo"/>
              </a:rPr>
              <a:t>Tracking</a:t>
            </a:r>
          </a:p>
        </p:txBody>
      </p:sp>
      <p:sp>
        <p:nvSpPr>
          <p:cNvPr id="14" name="TextBox 14"/>
          <p:cNvSpPr txBox="1"/>
          <p:nvPr/>
        </p:nvSpPr>
        <p:spPr>
          <a:xfrm>
            <a:off x="9295999" y="6559408"/>
            <a:ext cx="5310098" cy="1762125"/>
          </a:xfrm>
          <a:prstGeom prst="rect">
            <a:avLst/>
          </a:prstGeom>
        </p:spPr>
        <p:txBody>
          <a:bodyPr lIns="0" tIns="0" rIns="0" bIns="0" rtlCol="0" anchor="t">
            <a:spAutoFit/>
          </a:bodyPr>
          <a:lstStyle/>
          <a:p>
            <a:pPr algn="ctr">
              <a:lnSpc>
                <a:spcPts val="6839"/>
              </a:lnSpc>
            </a:pPr>
            <a:r>
              <a:rPr lang="en-US" sz="5700">
                <a:solidFill>
                  <a:srgbClr val="FFFFFF"/>
                </a:solidFill>
                <a:latin typeface="Arimo"/>
                <a:ea typeface="Arimo"/>
                <a:cs typeface="Arimo"/>
                <a:sym typeface="Arimo"/>
              </a:rPr>
              <a:t>Keyboard Mechanism</a:t>
            </a:r>
          </a:p>
        </p:txBody>
      </p:sp>
      <p:grpSp>
        <p:nvGrpSpPr>
          <p:cNvPr id="15" name="Group 15"/>
          <p:cNvGrpSpPr/>
          <p:nvPr/>
        </p:nvGrpSpPr>
        <p:grpSpPr>
          <a:xfrm>
            <a:off x="5489996" y="4315388"/>
            <a:ext cx="1447800" cy="1447800"/>
            <a:chOff x="0" y="0"/>
            <a:chExt cx="1930400" cy="1930400"/>
          </a:xfrm>
        </p:grpSpPr>
        <p:sp>
          <p:nvSpPr>
            <p:cNvPr id="16" name="Freeform 1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17" name="Group 17"/>
          <p:cNvGrpSpPr/>
          <p:nvPr/>
        </p:nvGrpSpPr>
        <p:grpSpPr>
          <a:xfrm>
            <a:off x="11350204" y="4315400"/>
            <a:ext cx="1447800" cy="1447800"/>
            <a:chOff x="0" y="0"/>
            <a:chExt cx="1930400" cy="1930400"/>
          </a:xfrm>
        </p:grpSpPr>
        <p:sp>
          <p:nvSpPr>
            <p:cNvPr id="18" name="Freeform 18"/>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19" name="AutoShape 19"/>
          <p:cNvSpPr/>
          <p:nvPr/>
        </p:nvSpPr>
        <p:spPr>
          <a:xfrm>
            <a:off x="6937796" y="5039288"/>
            <a:ext cx="4412407" cy="11"/>
          </a:xfrm>
          <a:prstGeom prst="line">
            <a:avLst/>
          </a:prstGeom>
          <a:ln w="9525" cap="rnd">
            <a:solidFill>
              <a:srgbClr val="FFD6E1"/>
            </a:solidFill>
            <a:prstDash val="solid"/>
            <a:headEnd type="none" w="sm" len="sm"/>
            <a:tailEnd type="none" w="sm" len="sm"/>
          </a:ln>
        </p:spPr>
        <p:txBody>
          <a:bodyPr/>
          <a:lstStyle/>
          <a:p>
            <a:endParaRPr lang="en-GB"/>
          </a:p>
        </p:txBody>
      </p:sp>
      <p:sp>
        <p:nvSpPr>
          <p:cNvPr id="20" name="Freeform 20"/>
          <p:cNvSpPr/>
          <p:nvPr/>
        </p:nvSpPr>
        <p:spPr>
          <a:xfrm>
            <a:off x="11475434" y="4826205"/>
            <a:ext cx="1208270" cy="407139"/>
          </a:xfrm>
          <a:custGeom>
            <a:avLst/>
            <a:gdLst/>
            <a:ahLst/>
            <a:cxnLst/>
            <a:rect l="l" t="t" r="r" b="b"/>
            <a:pathLst>
              <a:path w="1208270" h="407139">
                <a:moveTo>
                  <a:pt x="0" y="0"/>
                </a:moveTo>
                <a:lnTo>
                  <a:pt x="1208270" y="0"/>
                </a:lnTo>
                <a:lnTo>
                  <a:pt x="1208270" y="407139"/>
                </a:lnTo>
                <a:lnTo>
                  <a:pt x="0" y="407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1" name="Freeform 21"/>
          <p:cNvSpPr/>
          <p:nvPr/>
        </p:nvSpPr>
        <p:spPr>
          <a:xfrm>
            <a:off x="5583482" y="4827563"/>
            <a:ext cx="1260829" cy="521668"/>
          </a:xfrm>
          <a:custGeom>
            <a:avLst/>
            <a:gdLst/>
            <a:ahLst/>
            <a:cxnLst/>
            <a:rect l="l" t="t" r="r" b="b"/>
            <a:pathLst>
              <a:path w="1260829" h="521668">
                <a:moveTo>
                  <a:pt x="0" y="0"/>
                </a:moveTo>
                <a:lnTo>
                  <a:pt x="1260829" y="0"/>
                </a:lnTo>
                <a:lnTo>
                  <a:pt x="1260829" y="521668"/>
                </a:lnTo>
                <a:lnTo>
                  <a:pt x="0" y="5216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2" name="Freeform 22"/>
          <p:cNvSpPr/>
          <p:nvPr/>
        </p:nvSpPr>
        <p:spPr>
          <a:xfrm>
            <a:off x="8203983" y="1028700"/>
            <a:ext cx="1880034" cy="1880034"/>
          </a:xfrm>
          <a:custGeom>
            <a:avLst/>
            <a:gdLst/>
            <a:ahLst/>
            <a:cxnLst/>
            <a:rect l="l" t="t" r="r" b="b"/>
            <a:pathLst>
              <a:path w="1880034" h="1880034">
                <a:moveTo>
                  <a:pt x="0" y="0"/>
                </a:moveTo>
                <a:lnTo>
                  <a:pt x="1880034" y="0"/>
                </a:lnTo>
                <a:lnTo>
                  <a:pt x="1880034" y="1880034"/>
                </a:lnTo>
                <a:lnTo>
                  <a:pt x="0" y="1880034"/>
                </a:lnTo>
                <a:lnTo>
                  <a:pt x="0" y="0"/>
                </a:lnTo>
                <a:close/>
              </a:path>
            </a:pathLst>
          </a:custGeom>
          <a:blipFill>
            <a:blip r:embed="rId11"/>
            <a:stretch>
              <a:fillRect/>
            </a:stretch>
          </a:blipFill>
        </p:spPr>
        <p:txBody>
          <a:bodyPr/>
          <a:lstStyle/>
          <a:p>
            <a:endParaRPr lang="en-GB"/>
          </a:p>
        </p:txBody>
      </p:sp>
      <p:sp>
        <p:nvSpPr>
          <p:cNvPr id="23" name="TextBox 23"/>
          <p:cNvSpPr txBox="1"/>
          <p:nvPr/>
        </p:nvSpPr>
        <p:spPr>
          <a:xfrm>
            <a:off x="5184750" y="2847976"/>
            <a:ext cx="7918499" cy="1009650"/>
          </a:xfrm>
          <a:prstGeom prst="rect">
            <a:avLst/>
          </a:prstGeom>
        </p:spPr>
        <p:txBody>
          <a:bodyPr lIns="0" tIns="0" rIns="0" bIns="0" rtlCol="0" anchor="t">
            <a:spAutoFit/>
          </a:bodyPr>
          <a:lstStyle/>
          <a:p>
            <a:pPr algn="ctr">
              <a:lnSpc>
                <a:spcPts val="7799"/>
              </a:lnSpc>
            </a:pPr>
            <a:r>
              <a:rPr lang="en-US" sz="6499" b="1">
                <a:solidFill>
                  <a:srgbClr val="FFFFFF"/>
                </a:solidFill>
                <a:latin typeface="Arimo Bold"/>
                <a:ea typeface="Arimo Bold"/>
                <a:cs typeface="Arimo Bold"/>
                <a:sym typeface="Arimo Bold"/>
              </a:rPr>
              <a:t>iKey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5871899" y="6073401"/>
            <a:ext cx="6544202" cy="1456696"/>
          </a:xfrm>
          <a:prstGeom prst="rect">
            <a:avLst/>
          </a:prstGeom>
        </p:spPr>
        <p:txBody>
          <a:bodyPr lIns="0" tIns="0" rIns="0" bIns="0" rtlCol="0" anchor="t">
            <a:spAutoFit/>
          </a:bodyPr>
          <a:lstStyle/>
          <a:p>
            <a:pPr algn="ctr">
              <a:lnSpc>
                <a:spcPts val="11195"/>
              </a:lnSpc>
            </a:pPr>
            <a:r>
              <a:rPr lang="en-US" sz="9329">
                <a:solidFill>
                  <a:srgbClr val="FFFFFF"/>
                </a:solidFill>
                <a:latin typeface="Arimo"/>
                <a:ea typeface="Arimo"/>
                <a:cs typeface="Arimo"/>
                <a:sym typeface="Arimo"/>
              </a:rPr>
              <a:t>Tracking</a:t>
            </a:r>
          </a:p>
        </p:txBody>
      </p:sp>
      <p:grpSp>
        <p:nvGrpSpPr>
          <p:cNvPr id="15" name="Group 15"/>
          <p:cNvGrpSpPr/>
          <p:nvPr/>
        </p:nvGrpSpPr>
        <p:grpSpPr>
          <a:xfrm>
            <a:off x="7959239" y="3390216"/>
            <a:ext cx="2369522" cy="2369522"/>
            <a:chOff x="0" y="0"/>
            <a:chExt cx="1930400" cy="1930400"/>
          </a:xfrm>
        </p:grpSpPr>
        <p:sp>
          <p:nvSpPr>
            <p:cNvPr id="16" name="Freeform 1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sp>
        <p:nvSpPr>
          <p:cNvPr id="17" name="Freeform 17"/>
          <p:cNvSpPr/>
          <p:nvPr/>
        </p:nvSpPr>
        <p:spPr>
          <a:xfrm>
            <a:off x="8112240" y="4067713"/>
            <a:ext cx="2063519" cy="853781"/>
          </a:xfrm>
          <a:custGeom>
            <a:avLst/>
            <a:gdLst/>
            <a:ahLst/>
            <a:cxnLst/>
            <a:rect l="l" t="t" r="r" b="b"/>
            <a:pathLst>
              <a:path w="2063519" h="853781">
                <a:moveTo>
                  <a:pt x="0" y="0"/>
                </a:moveTo>
                <a:lnTo>
                  <a:pt x="2063520" y="0"/>
                </a:lnTo>
                <a:lnTo>
                  <a:pt x="2063520" y="853781"/>
                </a:lnTo>
                <a:lnTo>
                  <a:pt x="0" y="8537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066503" y="813926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0413797" y="70000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AutoShape 19"/>
          <p:cNvSpPr/>
          <p:nvPr/>
        </p:nvSpPr>
        <p:spPr>
          <a:xfrm>
            <a:off x="12268542" y="3896129"/>
            <a:ext cx="666750" cy="0"/>
          </a:xfrm>
          <a:prstGeom prst="line">
            <a:avLst/>
          </a:prstGeom>
          <a:ln w="9525" cap="rnd">
            <a:solidFill>
              <a:srgbClr val="FFD6E1"/>
            </a:solidFill>
            <a:prstDash val="solid"/>
            <a:headEnd type="none" w="sm" len="sm"/>
            <a:tailEnd type="none" w="sm" len="sm"/>
          </a:ln>
        </p:spPr>
        <p:txBody>
          <a:bodyPr/>
          <a:lstStyle/>
          <a:p>
            <a:endParaRPr lang="en-GB"/>
          </a:p>
        </p:txBody>
      </p:sp>
      <p:grpSp>
        <p:nvGrpSpPr>
          <p:cNvPr id="20" name="Group 20"/>
          <p:cNvGrpSpPr/>
          <p:nvPr/>
        </p:nvGrpSpPr>
        <p:grpSpPr>
          <a:xfrm>
            <a:off x="2562517" y="3172229"/>
            <a:ext cx="2790191" cy="1447800"/>
            <a:chOff x="0" y="0"/>
            <a:chExt cx="3720254" cy="1930400"/>
          </a:xfrm>
        </p:grpSpPr>
        <p:grpSp>
          <p:nvGrpSpPr>
            <p:cNvPr id="21" name="Group 21"/>
            <p:cNvGrpSpPr/>
            <p:nvPr/>
          </p:nvGrpSpPr>
          <p:grpSpPr>
            <a:xfrm>
              <a:off x="0" y="0"/>
              <a:ext cx="3720254" cy="1930400"/>
              <a:chOff x="0" y="0"/>
              <a:chExt cx="3720254" cy="1930400"/>
            </a:xfrm>
          </p:grpSpPr>
          <p:sp>
            <p:nvSpPr>
              <p:cNvPr id="22" name="Freeform 22"/>
              <p:cNvSpPr/>
              <p:nvPr/>
            </p:nvSpPr>
            <p:spPr>
              <a:xfrm>
                <a:off x="0" y="0"/>
                <a:ext cx="3720254" cy="1930400"/>
              </a:xfrm>
              <a:custGeom>
                <a:avLst/>
                <a:gdLst/>
                <a:ahLst/>
                <a:cxnLst/>
                <a:rect l="l" t="t" r="r" b="b"/>
                <a:pathLst>
                  <a:path w="3720254" h="1930400">
                    <a:moveTo>
                      <a:pt x="0" y="0"/>
                    </a:moveTo>
                    <a:lnTo>
                      <a:pt x="3720254" y="0"/>
                    </a:lnTo>
                    <a:lnTo>
                      <a:pt x="3720254" y="1930400"/>
                    </a:lnTo>
                    <a:lnTo>
                      <a:pt x="0" y="1930400"/>
                    </a:lnTo>
                    <a:close/>
                  </a:path>
                </a:pathLst>
              </a:custGeom>
              <a:solidFill>
                <a:srgbClr val="00CFCC"/>
              </a:solidFill>
            </p:spPr>
            <p:txBody>
              <a:bodyPr/>
              <a:lstStyle/>
              <a:p>
                <a:endParaRPr lang="en-GB"/>
              </a:p>
            </p:txBody>
          </p:sp>
        </p:grpSp>
        <p:sp>
          <p:nvSpPr>
            <p:cNvPr id="23" name="TextBox 23"/>
            <p:cNvSpPr txBox="1"/>
            <p:nvPr/>
          </p:nvSpPr>
          <p:spPr>
            <a:xfrm>
              <a:off x="224060" y="666750"/>
              <a:ext cx="3272133" cy="577850"/>
            </a:xfrm>
            <a:prstGeom prst="rect">
              <a:avLst/>
            </a:prstGeom>
          </p:spPr>
          <p:txBody>
            <a:bodyPr lIns="0" tIns="0" rIns="0" bIns="0" rtlCol="0" anchor="t">
              <a:spAutoFit/>
            </a:bodyPr>
            <a:lstStyle/>
            <a:p>
              <a:pPr algn="ctr">
                <a:lnSpc>
                  <a:spcPts val="3360"/>
                </a:lnSpc>
              </a:pPr>
              <a:r>
                <a:rPr lang="en-US" sz="2800">
                  <a:solidFill>
                    <a:srgbClr val="FFFFFF"/>
                  </a:solidFill>
                  <a:latin typeface="Arimo"/>
                  <a:ea typeface="Arimo"/>
                  <a:cs typeface="Arimo"/>
                  <a:sym typeface="Arimo"/>
                </a:rPr>
                <a:t>Face detection</a:t>
              </a:r>
            </a:p>
          </p:txBody>
        </p:sp>
      </p:grpSp>
      <p:grpSp>
        <p:nvGrpSpPr>
          <p:cNvPr id="24" name="Group 24"/>
          <p:cNvGrpSpPr/>
          <p:nvPr/>
        </p:nvGrpSpPr>
        <p:grpSpPr>
          <a:xfrm>
            <a:off x="6021411" y="3172229"/>
            <a:ext cx="2790191" cy="1447800"/>
            <a:chOff x="0" y="0"/>
            <a:chExt cx="3720254" cy="1930400"/>
          </a:xfrm>
        </p:grpSpPr>
        <p:grpSp>
          <p:nvGrpSpPr>
            <p:cNvPr id="25" name="Group 25"/>
            <p:cNvGrpSpPr/>
            <p:nvPr/>
          </p:nvGrpSpPr>
          <p:grpSpPr>
            <a:xfrm>
              <a:off x="0" y="0"/>
              <a:ext cx="3720254" cy="1930400"/>
              <a:chOff x="0" y="0"/>
              <a:chExt cx="3720254" cy="1930400"/>
            </a:xfrm>
          </p:grpSpPr>
          <p:sp>
            <p:nvSpPr>
              <p:cNvPr id="26" name="Freeform 26"/>
              <p:cNvSpPr/>
              <p:nvPr/>
            </p:nvSpPr>
            <p:spPr>
              <a:xfrm>
                <a:off x="0" y="0"/>
                <a:ext cx="3720254" cy="1930400"/>
              </a:xfrm>
              <a:custGeom>
                <a:avLst/>
                <a:gdLst/>
                <a:ahLst/>
                <a:cxnLst/>
                <a:rect l="l" t="t" r="r" b="b"/>
                <a:pathLst>
                  <a:path w="3720254" h="1930400">
                    <a:moveTo>
                      <a:pt x="0" y="0"/>
                    </a:moveTo>
                    <a:lnTo>
                      <a:pt x="3720254" y="0"/>
                    </a:lnTo>
                    <a:lnTo>
                      <a:pt x="3720254" y="1930400"/>
                    </a:lnTo>
                    <a:lnTo>
                      <a:pt x="0" y="1930400"/>
                    </a:lnTo>
                    <a:close/>
                  </a:path>
                </a:pathLst>
              </a:custGeom>
              <a:solidFill>
                <a:srgbClr val="E898AC"/>
              </a:solidFill>
            </p:spPr>
            <p:txBody>
              <a:bodyPr/>
              <a:lstStyle/>
              <a:p>
                <a:endParaRPr lang="en-GB"/>
              </a:p>
            </p:txBody>
          </p:sp>
        </p:grpSp>
        <p:sp>
          <p:nvSpPr>
            <p:cNvPr id="27" name="TextBox 27"/>
            <p:cNvSpPr txBox="1"/>
            <p:nvPr/>
          </p:nvSpPr>
          <p:spPr>
            <a:xfrm>
              <a:off x="224060" y="666750"/>
              <a:ext cx="3272133" cy="577850"/>
            </a:xfrm>
            <a:prstGeom prst="rect">
              <a:avLst/>
            </a:prstGeom>
          </p:spPr>
          <p:txBody>
            <a:bodyPr lIns="0" tIns="0" rIns="0" bIns="0" rtlCol="0" anchor="t">
              <a:spAutoFit/>
            </a:bodyPr>
            <a:lstStyle/>
            <a:p>
              <a:pPr algn="ctr">
                <a:lnSpc>
                  <a:spcPts val="3360"/>
                </a:lnSpc>
              </a:pPr>
              <a:r>
                <a:rPr lang="en-US" sz="2800">
                  <a:solidFill>
                    <a:srgbClr val="FFFFFF"/>
                  </a:solidFill>
                  <a:latin typeface="Arimo"/>
                  <a:ea typeface="Arimo"/>
                  <a:cs typeface="Arimo"/>
                  <a:sym typeface="Arimo"/>
                </a:rPr>
                <a:t>Eye detection</a:t>
              </a:r>
            </a:p>
          </p:txBody>
        </p:sp>
      </p:grpSp>
      <p:grpSp>
        <p:nvGrpSpPr>
          <p:cNvPr id="28" name="Group 28"/>
          <p:cNvGrpSpPr/>
          <p:nvPr/>
        </p:nvGrpSpPr>
        <p:grpSpPr>
          <a:xfrm>
            <a:off x="9478351" y="3172229"/>
            <a:ext cx="2790191" cy="1447800"/>
            <a:chOff x="0" y="0"/>
            <a:chExt cx="3720254" cy="1930400"/>
          </a:xfrm>
        </p:grpSpPr>
        <p:grpSp>
          <p:nvGrpSpPr>
            <p:cNvPr id="29" name="Group 29"/>
            <p:cNvGrpSpPr/>
            <p:nvPr/>
          </p:nvGrpSpPr>
          <p:grpSpPr>
            <a:xfrm>
              <a:off x="0" y="0"/>
              <a:ext cx="3720254" cy="1930400"/>
              <a:chOff x="0" y="0"/>
              <a:chExt cx="3720254" cy="1930400"/>
            </a:xfrm>
          </p:grpSpPr>
          <p:sp>
            <p:nvSpPr>
              <p:cNvPr id="30" name="Freeform 30"/>
              <p:cNvSpPr/>
              <p:nvPr/>
            </p:nvSpPr>
            <p:spPr>
              <a:xfrm>
                <a:off x="0" y="0"/>
                <a:ext cx="3720254" cy="1930400"/>
              </a:xfrm>
              <a:custGeom>
                <a:avLst/>
                <a:gdLst/>
                <a:ahLst/>
                <a:cxnLst/>
                <a:rect l="l" t="t" r="r" b="b"/>
                <a:pathLst>
                  <a:path w="3720254" h="1930400">
                    <a:moveTo>
                      <a:pt x="0" y="0"/>
                    </a:moveTo>
                    <a:lnTo>
                      <a:pt x="3720254" y="0"/>
                    </a:lnTo>
                    <a:lnTo>
                      <a:pt x="3720254" y="1930400"/>
                    </a:lnTo>
                    <a:lnTo>
                      <a:pt x="0" y="1930400"/>
                    </a:lnTo>
                    <a:close/>
                  </a:path>
                </a:pathLst>
              </a:custGeom>
              <a:solidFill>
                <a:srgbClr val="FF9973"/>
              </a:solidFill>
            </p:spPr>
            <p:txBody>
              <a:bodyPr/>
              <a:lstStyle/>
              <a:p>
                <a:endParaRPr lang="en-GB"/>
              </a:p>
            </p:txBody>
          </p:sp>
        </p:grpSp>
        <p:sp>
          <p:nvSpPr>
            <p:cNvPr id="31" name="TextBox 31"/>
            <p:cNvSpPr txBox="1"/>
            <p:nvPr/>
          </p:nvSpPr>
          <p:spPr>
            <a:xfrm>
              <a:off x="224060" y="473075"/>
              <a:ext cx="3272133" cy="974725"/>
            </a:xfrm>
            <a:prstGeom prst="rect">
              <a:avLst/>
            </a:prstGeom>
          </p:spPr>
          <p:txBody>
            <a:bodyPr lIns="0" tIns="0" rIns="0" bIns="0" rtlCol="0" anchor="t">
              <a:spAutoFit/>
            </a:bodyPr>
            <a:lstStyle/>
            <a:p>
              <a:pPr algn="ctr">
                <a:lnSpc>
                  <a:spcPts val="2880"/>
                </a:lnSpc>
              </a:pPr>
              <a:r>
                <a:rPr lang="en-US" sz="2400">
                  <a:solidFill>
                    <a:srgbClr val="FFFFFF"/>
                  </a:solidFill>
                  <a:latin typeface="Arimo"/>
                  <a:ea typeface="Arimo"/>
                  <a:cs typeface="Arimo"/>
                  <a:sym typeface="Arimo"/>
                </a:rPr>
                <a:t>eye gaze detection</a:t>
              </a:r>
            </a:p>
          </p:txBody>
        </p:sp>
      </p:grpSp>
      <p:grpSp>
        <p:nvGrpSpPr>
          <p:cNvPr id="32" name="Group 32"/>
          <p:cNvGrpSpPr/>
          <p:nvPr/>
        </p:nvGrpSpPr>
        <p:grpSpPr>
          <a:xfrm>
            <a:off x="12935292" y="3172229"/>
            <a:ext cx="2790191" cy="1447800"/>
            <a:chOff x="0" y="0"/>
            <a:chExt cx="3720254" cy="1930400"/>
          </a:xfrm>
        </p:grpSpPr>
        <p:grpSp>
          <p:nvGrpSpPr>
            <p:cNvPr id="33" name="Group 33"/>
            <p:cNvGrpSpPr/>
            <p:nvPr/>
          </p:nvGrpSpPr>
          <p:grpSpPr>
            <a:xfrm>
              <a:off x="0" y="0"/>
              <a:ext cx="3720254" cy="1930400"/>
              <a:chOff x="0" y="0"/>
              <a:chExt cx="3720254" cy="1930400"/>
            </a:xfrm>
          </p:grpSpPr>
          <p:sp>
            <p:nvSpPr>
              <p:cNvPr id="34" name="Freeform 34"/>
              <p:cNvSpPr/>
              <p:nvPr/>
            </p:nvSpPr>
            <p:spPr>
              <a:xfrm>
                <a:off x="0" y="0"/>
                <a:ext cx="3720254" cy="1930400"/>
              </a:xfrm>
              <a:custGeom>
                <a:avLst/>
                <a:gdLst/>
                <a:ahLst/>
                <a:cxnLst/>
                <a:rect l="l" t="t" r="r" b="b"/>
                <a:pathLst>
                  <a:path w="3720254" h="1930400">
                    <a:moveTo>
                      <a:pt x="0" y="0"/>
                    </a:moveTo>
                    <a:lnTo>
                      <a:pt x="3720254" y="0"/>
                    </a:lnTo>
                    <a:lnTo>
                      <a:pt x="3720254" y="1930400"/>
                    </a:lnTo>
                    <a:lnTo>
                      <a:pt x="0" y="1930400"/>
                    </a:lnTo>
                    <a:close/>
                  </a:path>
                </a:pathLst>
              </a:custGeom>
              <a:solidFill>
                <a:srgbClr val="00CFCC"/>
              </a:solidFill>
            </p:spPr>
            <p:txBody>
              <a:bodyPr/>
              <a:lstStyle/>
              <a:p>
                <a:endParaRPr lang="en-GB"/>
              </a:p>
            </p:txBody>
          </p:sp>
        </p:grpSp>
        <p:sp>
          <p:nvSpPr>
            <p:cNvPr id="35" name="TextBox 35"/>
            <p:cNvSpPr txBox="1"/>
            <p:nvPr/>
          </p:nvSpPr>
          <p:spPr>
            <a:xfrm>
              <a:off x="224060" y="473075"/>
              <a:ext cx="3272133" cy="974725"/>
            </a:xfrm>
            <a:prstGeom prst="rect">
              <a:avLst/>
            </a:prstGeom>
          </p:spPr>
          <p:txBody>
            <a:bodyPr lIns="0" tIns="0" rIns="0" bIns="0" rtlCol="0" anchor="t">
              <a:spAutoFit/>
            </a:bodyPr>
            <a:lstStyle/>
            <a:p>
              <a:pPr algn="ctr">
                <a:lnSpc>
                  <a:spcPts val="2880"/>
                </a:lnSpc>
              </a:pPr>
              <a:r>
                <a:rPr lang="en-US" sz="2400">
                  <a:solidFill>
                    <a:srgbClr val="FFFFFF"/>
                  </a:solidFill>
                  <a:latin typeface="Arimo"/>
                  <a:ea typeface="Arimo"/>
                  <a:cs typeface="Arimo"/>
                  <a:sym typeface="Arimo"/>
                </a:rPr>
                <a:t>eye blinking detection</a:t>
              </a:r>
            </a:p>
          </p:txBody>
        </p:sp>
      </p:grpSp>
      <p:sp>
        <p:nvSpPr>
          <p:cNvPr id="36" name="AutoShape 36"/>
          <p:cNvSpPr/>
          <p:nvPr/>
        </p:nvSpPr>
        <p:spPr>
          <a:xfrm flipV="1">
            <a:off x="5352708" y="3896129"/>
            <a:ext cx="668703" cy="0"/>
          </a:xfrm>
          <a:prstGeom prst="line">
            <a:avLst/>
          </a:prstGeom>
          <a:ln w="9525" cap="rnd">
            <a:solidFill>
              <a:srgbClr val="FFD6E1"/>
            </a:solidFill>
            <a:prstDash val="solid"/>
            <a:headEnd type="none" w="sm" len="sm"/>
            <a:tailEnd type="none" w="sm" len="sm"/>
          </a:ln>
        </p:spPr>
        <p:txBody>
          <a:bodyPr/>
          <a:lstStyle/>
          <a:p>
            <a:endParaRPr lang="en-GB"/>
          </a:p>
        </p:txBody>
      </p:sp>
      <p:sp>
        <p:nvSpPr>
          <p:cNvPr id="37" name="AutoShape 37"/>
          <p:cNvSpPr/>
          <p:nvPr/>
        </p:nvSpPr>
        <p:spPr>
          <a:xfrm>
            <a:off x="8811601" y="3896129"/>
            <a:ext cx="666750" cy="0"/>
          </a:xfrm>
          <a:prstGeom prst="line">
            <a:avLst/>
          </a:prstGeom>
          <a:ln w="9525" cap="rnd">
            <a:solidFill>
              <a:srgbClr val="FFD6E1"/>
            </a:solidFill>
            <a:prstDash val="solid"/>
            <a:headEnd type="none" w="sm" len="sm"/>
            <a:tailEnd type="none" w="sm" len="sm"/>
          </a:ln>
        </p:spPr>
        <p:txBody>
          <a:bodyPr/>
          <a:lstStyle/>
          <a:p>
            <a:endParaRPr lang="en-GB"/>
          </a:p>
        </p:txBody>
      </p:sp>
      <p:sp>
        <p:nvSpPr>
          <p:cNvPr id="38" name="Freeform 38"/>
          <p:cNvSpPr/>
          <p:nvPr/>
        </p:nvSpPr>
        <p:spPr>
          <a:xfrm>
            <a:off x="7137405" y="5061058"/>
            <a:ext cx="4444513" cy="3758964"/>
          </a:xfrm>
          <a:custGeom>
            <a:avLst/>
            <a:gdLst/>
            <a:ahLst/>
            <a:cxnLst/>
            <a:rect l="l" t="t" r="r" b="b"/>
            <a:pathLst>
              <a:path w="4444513" h="3758964">
                <a:moveTo>
                  <a:pt x="0" y="0"/>
                </a:moveTo>
                <a:lnTo>
                  <a:pt x="4444513" y="0"/>
                </a:lnTo>
                <a:lnTo>
                  <a:pt x="4444513" y="3758964"/>
                </a:lnTo>
                <a:lnTo>
                  <a:pt x="0" y="3758964"/>
                </a:lnTo>
                <a:lnTo>
                  <a:pt x="0" y="0"/>
                </a:lnTo>
                <a:close/>
              </a:path>
            </a:pathLst>
          </a:custGeom>
          <a:blipFill>
            <a:blip r:embed="rId9"/>
            <a:stretch>
              <a:fillRect/>
            </a:stretch>
          </a:blipFill>
        </p:spPr>
        <p:txBody>
          <a:bodyPr/>
          <a:lstStyle/>
          <a:p>
            <a:endParaRPr lang="en-GB"/>
          </a:p>
        </p:txBody>
      </p:sp>
      <p:sp>
        <p:nvSpPr>
          <p:cNvPr id="39" name="Freeform 39"/>
          <p:cNvSpPr/>
          <p:nvPr/>
        </p:nvSpPr>
        <p:spPr>
          <a:xfrm>
            <a:off x="12199730" y="5061058"/>
            <a:ext cx="3455242" cy="1812344"/>
          </a:xfrm>
          <a:custGeom>
            <a:avLst/>
            <a:gdLst/>
            <a:ahLst/>
            <a:cxnLst/>
            <a:rect l="l" t="t" r="r" b="b"/>
            <a:pathLst>
              <a:path w="3455242" h="1812344">
                <a:moveTo>
                  <a:pt x="0" y="0"/>
                </a:moveTo>
                <a:lnTo>
                  <a:pt x="3455242" y="0"/>
                </a:lnTo>
                <a:lnTo>
                  <a:pt x="3455242" y="1812344"/>
                </a:lnTo>
                <a:lnTo>
                  <a:pt x="0" y="1812344"/>
                </a:lnTo>
                <a:lnTo>
                  <a:pt x="0" y="0"/>
                </a:lnTo>
                <a:close/>
              </a:path>
            </a:pathLst>
          </a:custGeom>
          <a:blipFill>
            <a:blip r:embed="rId10"/>
            <a:stretch>
              <a:fillRect/>
            </a:stretch>
          </a:blipFill>
        </p:spPr>
        <p:txBody>
          <a:bodyPr/>
          <a:lstStyle/>
          <a:p>
            <a:endParaRPr lang="en-GB"/>
          </a:p>
        </p:txBody>
      </p:sp>
      <p:sp>
        <p:nvSpPr>
          <p:cNvPr id="40" name="Freeform 40"/>
          <p:cNvSpPr/>
          <p:nvPr/>
        </p:nvSpPr>
        <p:spPr>
          <a:xfrm>
            <a:off x="12199730" y="6783897"/>
            <a:ext cx="3455242" cy="2036125"/>
          </a:xfrm>
          <a:custGeom>
            <a:avLst/>
            <a:gdLst/>
            <a:ahLst/>
            <a:cxnLst/>
            <a:rect l="l" t="t" r="r" b="b"/>
            <a:pathLst>
              <a:path w="3455242" h="2036125">
                <a:moveTo>
                  <a:pt x="0" y="0"/>
                </a:moveTo>
                <a:lnTo>
                  <a:pt x="3455242" y="0"/>
                </a:lnTo>
                <a:lnTo>
                  <a:pt x="3455242" y="2036125"/>
                </a:lnTo>
                <a:lnTo>
                  <a:pt x="0" y="2036125"/>
                </a:lnTo>
                <a:lnTo>
                  <a:pt x="0" y="0"/>
                </a:lnTo>
                <a:close/>
              </a:path>
            </a:pathLst>
          </a:custGeom>
          <a:blipFill>
            <a:blip r:embed="rId11"/>
            <a:stretch>
              <a:fillRect/>
            </a:stretch>
          </a:blipFill>
        </p:spPr>
        <p:txBody>
          <a:bodyPr/>
          <a:lstStyle/>
          <a:p>
            <a:endParaRPr lang="en-GB"/>
          </a:p>
        </p:txBody>
      </p:sp>
      <p:sp>
        <p:nvSpPr>
          <p:cNvPr id="41" name="Freeform 41"/>
          <p:cNvSpPr/>
          <p:nvPr/>
        </p:nvSpPr>
        <p:spPr>
          <a:xfrm>
            <a:off x="2633028" y="5077044"/>
            <a:ext cx="3906167" cy="3758206"/>
          </a:xfrm>
          <a:custGeom>
            <a:avLst/>
            <a:gdLst/>
            <a:ahLst/>
            <a:cxnLst/>
            <a:rect l="l" t="t" r="r" b="b"/>
            <a:pathLst>
              <a:path w="3906167" h="3758206">
                <a:moveTo>
                  <a:pt x="0" y="0"/>
                </a:moveTo>
                <a:lnTo>
                  <a:pt x="3906167" y="0"/>
                </a:lnTo>
                <a:lnTo>
                  <a:pt x="3906167" y="3758206"/>
                </a:lnTo>
                <a:lnTo>
                  <a:pt x="0" y="3758206"/>
                </a:lnTo>
                <a:lnTo>
                  <a:pt x="0" y="0"/>
                </a:lnTo>
                <a:close/>
              </a:path>
            </a:pathLst>
          </a:custGeom>
          <a:blipFill>
            <a:blip r:embed="rId12"/>
            <a:stretch>
              <a:fillRect/>
            </a:stretch>
          </a:blipFill>
        </p:spPr>
        <p:txBody>
          <a:bodyPr/>
          <a:lstStyle/>
          <a:p>
            <a:endParaRPr lang="en-GB"/>
          </a:p>
        </p:txBody>
      </p:sp>
      <p:sp>
        <p:nvSpPr>
          <p:cNvPr id="42" name="TextBox 42"/>
          <p:cNvSpPr txBox="1"/>
          <p:nvPr/>
        </p:nvSpPr>
        <p:spPr>
          <a:xfrm>
            <a:off x="1974325" y="671425"/>
            <a:ext cx="7369700" cy="18573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Eye Gaze Controlled Virtual Keyboard</a:t>
            </a:r>
          </a:p>
        </p:txBody>
      </p:sp>
      <p:sp>
        <p:nvSpPr>
          <p:cNvPr id="43" name="TextBox 43"/>
          <p:cNvSpPr txBox="1"/>
          <p:nvPr/>
        </p:nvSpPr>
        <p:spPr>
          <a:xfrm>
            <a:off x="3690397" y="9277124"/>
            <a:ext cx="12589382" cy="565668"/>
          </a:xfrm>
          <a:prstGeom prst="rect">
            <a:avLst/>
          </a:prstGeom>
        </p:spPr>
        <p:txBody>
          <a:bodyPr wrap="square" lIns="0" tIns="0" rIns="0" bIns="0" rtlCol="0" anchor="t">
            <a:spAutoFit/>
          </a:bodyPr>
          <a:lstStyle/>
          <a:p>
            <a:pPr marL="205107" lvl="1" algn="just">
              <a:lnSpc>
                <a:spcPts val="2280"/>
              </a:lnSpc>
            </a:pPr>
            <a:r>
              <a:rPr lang="en-US" u="sng">
                <a:solidFill>
                  <a:schemeClr val="bg1"/>
                </a:solidFill>
                <a:latin typeface="Maven Pro"/>
                <a:ea typeface="Maven Pro"/>
                <a:cs typeface="Maven Pro"/>
                <a:sym typeface="Maven Pro"/>
                <a:hlinkClick r:id="rId13" tooltip="https://www.researchgate.net/publication/337569547_Eye_Gaze_Controlled_Virtual_Keyboard">
                  <a:extLst>
                    <a:ext uri="{A12FA001-AC4F-418D-AE19-62706E023703}">
                      <ahyp:hlinkClr xmlns:ahyp="http://schemas.microsoft.com/office/drawing/2018/hyperlinkcolor" val="tx"/>
                    </a:ext>
                  </a:extLst>
                </a:hlinkClick>
              </a:rPr>
              <a:t>Chakraborty, Partha &amp; Roy, Dipa &amp; Zahid, </a:t>
            </a:r>
            <a:r>
              <a:rPr lang="en-US" u="sng" err="1">
                <a:solidFill>
                  <a:schemeClr val="bg1"/>
                </a:solidFill>
                <a:latin typeface="Maven Pro"/>
                <a:ea typeface="Maven Pro"/>
                <a:cs typeface="Maven Pro"/>
                <a:sym typeface="Maven Pro"/>
                <a:hlinkClick r:id="rId13" tooltip="https://www.researchgate.net/publication/337569547_Eye_Gaze_Controlled_Virtual_Keyboard">
                  <a:extLst>
                    <a:ext uri="{A12FA001-AC4F-418D-AE19-62706E023703}">
                      <ahyp:hlinkClr xmlns:ahyp="http://schemas.microsoft.com/office/drawing/2018/hyperlinkcolor" val="tx"/>
                    </a:ext>
                  </a:extLst>
                </a:hlinkClick>
              </a:rPr>
              <a:t>Zahidur</a:t>
            </a:r>
            <a:r>
              <a:rPr lang="en-US" u="sng">
                <a:solidFill>
                  <a:schemeClr val="bg1"/>
                </a:solidFill>
                <a:latin typeface="Maven Pro"/>
                <a:ea typeface="Maven Pro"/>
                <a:cs typeface="Maven Pro"/>
                <a:sym typeface="Maven Pro"/>
                <a:hlinkClick r:id="rId13" tooltip="https://www.researchgate.net/publication/337569547_Eye_Gaze_Controlled_Virtual_Keyboard">
                  <a:extLst>
                    <a:ext uri="{A12FA001-AC4F-418D-AE19-62706E023703}">
                      <ahyp:hlinkClr xmlns:ahyp="http://schemas.microsoft.com/office/drawing/2018/hyperlinkcolor" val="tx"/>
                    </a:ext>
                  </a:extLst>
                </a:hlinkClick>
              </a:rPr>
              <a:t> &amp; Rahman, Saifur. (2019). Eye Gaze Controlled Virtual Keyboard. International Journal of Recent Technology and Engineering. 8. 3264-3269. 10.35940/ijrte.D8049.118419. </a:t>
            </a:r>
          </a:p>
        </p:txBody>
      </p:sp>
      <p:sp>
        <p:nvSpPr>
          <p:cNvPr id="44" name="TextBox 44"/>
          <p:cNvSpPr txBox="1"/>
          <p:nvPr/>
        </p:nvSpPr>
        <p:spPr>
          <a:xfrm>
            <a:off x="562842" y="661900"/>
            <a:ext cx="3324750" cy="1257300"/>
          </a:xfrm>
          <a:prstGeom prst="rect">
            <a:avLst/>
          </a:prstGeom>
        </p:spPr>
        <p:txBody>
          <a:bodyPr lIns="0" tIns="0" rIns="0" bIns="0" rtlCol="0" anchor="t">
            <a:spAutoFit/>
          </a:bodyPr>
          <a:lstStyle/>
          <a:p>
            <a:pPr algn="l">
              <a:lnSpc>
                <a:spcPts val="9600"/>
              </a:lnSpc>
            </a:pPr>
            <a:r>
              <a:rPr lang="en-US" sz="8000">
                <a:solidFill>
                  <a:srgbClr val="00CFCC"/>
                </a:solidFill>
                <a:latin typeface="Arimo"/>
                <a:ea typeface="Arimo"/>
                <a:cs typeface="Arimo"/>
                <a:sym typeface="Arimo"/>
              </a:rPr>
              <a:t>01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5871899" y="5619851"/>
            <a:ext cx="6544202" cy="2875291"/>
          </a:xfrm>
          <a:prstGeom prst="rect">
            <a:avLst/>
          </a:prstGeom>
        </p:spPr>
        <p:txBody>
          <a:bodyPr lIns="0" tIns="0" rIns="0" bIns="0" rtlCol="0" anchor="t">
            <a:spAutoFit/>
          </a:bodyPr>
          <a:lstStyle/>
          <a:p>
            <a:pPr algn="ctr">
              <a:lnSpc>
                <a:spcPts val="11195"/>
              </a:lnSpc>
            </a:pPr>
            <a:r>
              <a:rPr lang="en-US" sz="9329">
                <a:solidFill>
                  <a:srgbClr val="FFFFFF"/>
                </a:solidFill>
                <a:latin typeface="Arimo"/>
                <a:ea typeface="Arimo"/>
                <a:cs typeface="Arimo"/>
                <a:sym typeface="Arimo"/>
              </a:rPr>
              <a:t>Keyboard Mechanism</a:t>
            </a:r>
          </a:p>
        </p:txBody>
      </p:sp>
      <p:sp>
        <p:nvSpPr>
          <p:cNvPr id="15" name="Freeform 15"/>
          <p:cNvSpPr/>
          <p:nvPr/>
        </p:nvSpPr>
        <p:spPr>
          <a:xfrm>
            <a:off x="8112240" y="3713980"/>
            <a:ext cx="2063519" cy="853781"/>
          </a:xfrm>
          <a:custGeom>
            <a:avLst/>
            <a:gdLst/>
            <a:ahLst/>
            <a:cxnLst/>
            <a:rect l="l" t="t" r="r" b="b"/>
            <a:pathLst>
              <a:path w="2063519" h="853781">
                <a:moveTo>
                  <a:pt x="0" y="0"/>
                </a:moveTo>
                <a:lnTo>
                  <a:pt x="2063520" y="0"/>
                </a:lnTo>
                <a:lnTo>
                  <a:pt x="2063520" y="853781"/>
                </a:lnTo>
                <a:lnTo>
                  <a:pt x="0" y="8537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6" name="Group 16"/>
          <p:cNvGrpSpPr/>
          <p:nvPr/>
        </p:nvGrpSpPr>
        <p:grpSpPr>
          <a:xfrm>
            <a:off x="7959239" y="3036483"/>
            <a:ext cx="2351342" cy="2351342"/>
            <a:chOff x="0" y="0"/>
            <a:chExt cx="1930400" cy="1930400"/>
          </a:xfrm>
        </p:grpSpPr>
        <p:sp>
          <p:nvSpPr>
            <p:cNvPr id="17" name="Freeform 17"/>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18" name="Freeform 18"/>
          <p:cNvSpPr/>
          <p:nvPr/>
        </p:nvSpPr>
        <p:spPr>
          <a:xfrm>
            <a:off x="8180384" y="3864087"/>
            <a:ext cx="1909050" cy="643275"/>
          </a:xfrm>
          <a:custGeom>
            <a:avLst/>
            <a:gdLst/>
            <a:ahLst/>
            <a:cxnLst/>
            <a:rect l="l" t="t" r="r" b="b"/>
            <a:pathLst>
              <a:path w="1909050" h="643275">
                <a:moveTo>
                  <a:pt x="0" y="0"/>
                </a:moveTo>
                <a:lnTo>
                  <a:pt x="1909051" y="0"/>
                </a:lnTo>
                <a:lnTo>
                  <a:pt x="1909051" y="643275"/>
                </a:lnTo>
                <a:lnTo>
                  <a:pt x="0" y="6432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294750" y="189920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633300" y="922535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2" name="Freeform 22"/>
          <p:cNvSpPr/>
          <p:nvPr/>
        </p:nvSpPr>
        <p:spPr>
          <a:xfrm>
            <a:off x="2450745" y="1708646"/>
            <a:ext cx="13386510" cy="7261954"/>
          </a:xfrm>
          <a:custGeom>
            <a:avLst/>
            <a:gdLst/>
            <a:ahLst/>
            <a:cxnLst/>
            <a:rect l="l" t="t" r="r" b="b"/>
            <a:pathLst>
              <a:path w="13386510" h="7261954">
                <a:moveTo>
                  <a:pt x="0" y="0"/>
                </a:moveTo>
                <a:lnTo>
                  <a:pt x="13386510" y="0"/>
                </a:lnTo>
                <a:lnTo>
                  <a:pt x="13386510" y="7261954"/>
                </a:lnTo>
                <a:lnTo>
                  <a:pt x="0" y="7261954"/>
                </a:lnTo>
                <a:lnTo>
                  <a:pt x="0" y="0"/>
                </a:lnTo>
                <a:close/>
              </a:path>
            </a:pathLst>
          </a:custGeom>
          <a:blipFill>
            <a:blip r:embed="rId3"/>
            <a:stretch>
              <a:fillRect l="-1523" t="-5572" r="-2229" b="-4731"/>
            </a:stretch>
          </a:blipFill>
        </p:spPr>
        <p:txBody>
          <a:bodyPr/>
          <a:lstStyle/>
          <a:p>
            <a:endParaRPr lang="en-GB"/>
          </a:p>
        </p:txBody>
      </p:sp>
      <p:sp>
        <p:nvSpPr>
          <p:cNvPr id="23" name="TextBox 23"/>
          <p:cNvSpPr txBox="1"/>
          <p:nvPr/>
        </p:nvSpPr>
        <p:spPr>
          <a:xfrm>
            <a:off x="1633300" y="594221"/>
            <a:ext cx="1159455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ARABIC MODE</a:t>
            </a:r>
          </a:p>
        </p:txBody>
      </p:sp>
      <p:sp>
        <p:nvSpPr>
          <p:cNvPr id="24" name="Freeform 24"/>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4"/>
            <a:stretch>
              <a:fillRect/>
            </a:stretch>
          </a:blipFill>
        </p:spPr>
        <p:txBody>
          <a:bodyPr/>
          <a:lstStyle/>
          <a:p>
            <a:endParaRPr lang="en-GB"/>
          </a:p>
        </p:txBody>
      </p:sp>
      <p:sp>
        <p:nvSpPr>
          <p:cNvPr id="25" name="TextBox 25"/>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
        <p:nvSpPr>
          <p:cNvPr id="26" name="TextBox 26"/>
          <p:cNvSpPr txBox="1"/>
          <p:nvPr/>
        </p:nvSpPr>
        <p:spPr>
          <a:xfrm>
            <a:off x="5499124" y="9167412"/>
            <a:ext cx="7289752" cy="409575"/>
          </a:xfrm>
          <a:prstGeom prst="rect">
            <a:avLst/>
          </a:prstGeom>
        </p:spPr>
        <p:txBody>
          <a:bodyPr lIns="0" tIns="0" rIns="0" bIns="0" rtlCol="0" anchor="t">
            <a:spAutoFit/>
          </a:bodyPr>
          <a:lstStyle/>
          <a:p>
            <a:pPr algn="ctr">
              <a:lnSpc>
                <a:spcPts val="3120"/>
              </a:lnSpc>
            </a:pPr>
            <a:r>
              <a:rPr lang="en-US" sz="2600">
                <a:solidFill>
                  <a:srgbClr val="E898AC"/>
                </a:solidFill>
                <a:latin typeface="Arimo"/>
                <a:ea typeface="Arimo"/>
                <a:cs typeface="Arimo"/>
                <a:sym typeface="Arimo"/>
              </a:rPr>
              <a:t>Preliminary Design for iKey (Arabic)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294750" y="189920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633300" y="922535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2" name="TextBox 22"/>
          <p:cNvSpPr txBox="1"/>
          <p:nvPr/>
        </p:nvSpPr>
        <p:spPr>
          <a:xfrm>
            <a:off x="1633300" y="498759"/>
            <a:ext cx="1159455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ENGLISH MODE</a:t>
            </a:r>
          </a:p>
        </p:txBody>
      </p:sp>
      <p:sp>
        <p:nvSpPr>
          <p:cNvPr id="23" name="Freeform 23"/>
          <p:cNvSpPr/>
          <p:nvPr/>
        </p:nvSpPr>
        <p:spPr>
          <a:xfrm>
            <a:off x="2476528" y="1708646"/>
            <a:ext cx="13334943" cy="7261954"/>
          </a:xfrm>
          <a:custGeom>
            <a:avLst/>
            <a:gdLst/>
            <a:ahLst/>
            <a:cxnLst/>
            <a:rect l="l" t="t" r="r" b="b"/>
            <a:pathLst>
              <a:path w="13334943" h="7261954">
                <a:moveTo>
                  <a:pt x="0" y="0"/>
                </a:moveTo>
                <a:lnTo>
                  <a:pt x="13334944" y="0"/>
                </a:lnTo>
                <a:lnTo>
                  <a:pt x="13334944" y="7261954"/>
                </a:lnTo>
                <a:lnTo>
                  <a:pt x="0" y="7261954"/>
                </a:lnTo>
                <a:lnTo>
                  <a:pt x="0" y="0"/>
                </a:lnTo>
                <a:close/>
              </a:path>
            </a:pathLst>
          </a:custGeom>
          <a:blipFill>
            <a:blip r:embed="rId3"/>
            <a:stretch>
              <a:fillRect l="-3428" t="-8328" r="-2744" b="-2780"/>
            </a:stretch>
          </a:blipFill>
        </p:spPr>
        <p:txBody>
          <a:bodyPr/>
          <a:lstStyle/>
          <a:p>
            <a:endParaRPr lang="en-GB"/>
          </a:p>
        </p:txBody>
      </p:sp>
      <p:sp>
        <p:nvSpPr>
          <p:cNvPr id="24" name="Freeform 24"/>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4"/>
            <a:stretch>
              <a:fillRect/>
            </a:stretch>
          </a:blipFill>
        </p:spPr>
        <p:txBody>
          <a:bodyPr/>
          <a:lstStyle/>
          <a:p>
            <a:endParaRPr lang="en-GB"/>
          </a:p>
        </p:txBody>
      </p:sp>
      <p:sp>
        <p:nvSpPr>
          <p:cNvPr id="25" name="TextBox 25"/>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
        <p:nvSpPr>
          <p:cNvPr id="26" name="TextBox 26"/>
          <p:cNvSpPr txBox="1"/>
          <p:nvPr/>
        </p:nvSpPr>
        <p:spPr>
          <a:xfrm>
            <a:off x="5499124" y="9118700"/>
            <a:ext cx="7289752" cy="409575"/>
          </a:xfrm>
          <a:prstGeom prst="rect">
            <a:avLst/>
          </a:prstGeom>
        </p:spPr>
        <p:txBody>
          <a:bodyPr lIns="0" tIns="0" rIns="0" bIns="0" rtlCol="0" anchor="t">
            <a:spAutoFit/>
          </a:bodyPr>
          <a:lstStyle/>
          <a:p>
            <a:pPr algn="ctr">
              <a:lnSpc>
                <a:spcPts val="3120"/>
              </a:lnSpc>
            </a:pPr>
            <a:r>
              <a:rPr lang="en-US" sz="2600">
                <a:solidFill>
                  <a:srgbClr val="E898AC"/>
                </a:solidFill>
                <a:latin typeface="Arimo"/>
                <a:ea typeface="Arimo"/>
                <a:cs typeface="Arimo"/>
                <a:sym typeface="Arimo"/>
              </a:rPr>
              <a:t>Preliminary Design for iKey (English)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3242338" y="5781226"/>
            <a:ext cx="242396" cy="242868"/>
            <a:chOff x="0" y="0"/>
            <a:chExt cx="323195" cy="323824"/>
          </a:xfrm>
        </p:grpSpPr>
        <p:sp>
          <p:nvSpPr>
            <p:cNvPr id="3" name="Freeform 3"/>
            <p:cNvSpPr/>
            <p:nvPr/>
          </p:nvSpPr>
          <p:spPr>
            <a:xfrm>
              <a:off x="127" y="0"/>
              <a:ext cx="323088" cy="323723"/>
            </a:xfrm>
            <a:custGeom>
              <a:avLst/>
              <a:gdLst/>
              <a:ahLst/>
              <a:cxnLst/>
              <a:rect l="l" t="t" r="r" b="b"/>
              <a:pathLst>
                <a:path w="323088" h="323723">
                  <a:moveTo>
                    <a:pt x="0" y="0"/>
                  </a:moveTo>
                  <a:lnTo>
                    <a:pt x="0" y="323723"/>
                  </a:lnTo>
                  <a:lnTo>
                    <a:pt x="323088" y="323723"/>
                  </a:lnTo>
                  <a:lnTo>
                    <a:pt x="323088" y="0"/>
                  </a:lnTo>
                  <a:close/>
                </a:path>
              </a:pathLst>
            </a:custGeom>
            <a:solidFill>
              <a:srgbClr val="E898AC"/>
            </a:solidFill>
          </p:spPr>
          <p:txBody>
            <a:bodyPr/>
            <a:lstStyle/>
            <a:p>
              <a:endParaRPr lang="en-GB"/>
            </a:p>
          </p:txBody>
        </p:sp>
      </p:grpSp>
      <p:grpSp>
        <p:nvGrpSpPr>
          <p:cNvPr id="4" name="Group 4"/>
          <p:cNvGrpSpPr/>
          <p:nvPr/>
        </p:nvGrpSpPr>
        <p:grpSpPr>
          <a:xfrm>
            <a:off x="2477480" y="4213768"/>
            <a:ext cx="242868" cy="242868"/>
            <a:chOff x="0" y="0"/>
            <a:chExt cx="323824" cy="323824"/>
          </a:xfrm>
        </p:grpSpPr>
        <p:sp>
          <p:nvSpPr>
            <p:cNvPr id="5" name="Freeform 5"/>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FF9973"/>
            </a:solidFill>
          </p:spPr>
          <p:txBody>
            <a:bodyPr/>
            <a:lstStyle/>
            <a:p>
              <a:endParaRPr lang="en-GB"/>
            </a:p>
          </p:txBody>
        </p:sp>
      </p:grpSp>
      <p:grpSp>
        <p:nvGrpSpPr>
          <p:cNvPr id="6" name="Group 6"/>
          <p:cNvGrpSpPr/>
          <p:nvPr/>
        </p:nvGrpSpPr>
        <p:grpSpPr>
          <a:xfrm>
            <a:off x="17417071" y="9640015"/>
            <a:ext cx="202068" cy="202540"/>
            <a:chOff x="0" y="0"/>
            <a:chExt cx="269424" cy="270053"/>
          </a:xfrm>
        </p:grpSpPr>
        <p:sp>
          <p:nvSpPr>
            <p:cNvPr id="7" name="Freeform 7"/>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8" name="Group 8"/>
          <p:cNvGrpSpPr/>
          <p:nvPr/>
        </p:nvGrpSpPr>
        <p:grpSpPr>
          <a:xfrm>
            <a:off x="548363" y="3111143"/>
            <a:ext cx="121618" cy="121148"/>
            <a:chOff x="0" y="0"/>
            <a:chExt cx="162157" cy="161531"/>
          </a:xfrm>
        </p:grpSpPr>
        <p:sp>
          <p:nvSpPr>
            <p:cNvPr id="9" name="Freeform 9"/>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10" name="Group 10"/>
          <p:cNvGrpSpPr/>
          <p:nvPr/>
        </p:nvGrpSpPr>
        <p:grpSpPr>
          <a:xfrm>
            <a:off x="16527346" y="5907362"/>
            <a:ext cx="208172" cy="208644"/>
            <a:chOff x="0" y="0"/>
            <a:chExt cx="277563" cy="278192"/>
          </a:xfrm>
        </p:grpSpPr>
        <p:sp>
          <p:nvSpPr>
            <p:cNvPr id="11" name="Freeform 11"/>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12" name="Freeform 12"/>
          <p:cNvSpPr/>
          <p:nvPr/>
        </p:nvSpPr>
        <p:spPr>
          <a:xfrm>
            <a:off x="16428264" y="7151019"/>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3" name="Group 13"/>
          <p:cNvGrpSpPr/>
          <p:nvPr/>
        </p:nvGrpSpPr>
        <p:grpSpPr>
          <a:xfrm>
            <a:off x="17437592" y="2329764"/>
            <a:ext cx="161004" cy="160952"/>
            <a:chOff x="0" y="0"/>
            <a:chExt cx="214672" cy="214603"/>
          </a:xfrm>
        </p:grpSpPr>
        <p:sp>
          <p:nvSpPr>
            <p:cNvPr id="14" name="Freeform 14"/>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5" name="Freeform 15"/>
          <p:cNvSpPr/>
          <p:nvPr/>
        </p:nvSpPr>
        <p:spPr>
          <a:xfrm>
            <a:off x="15035717" y="648663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6" name="Freeform 16"/>
          <p:cNvSpPr/>
          <p:nvPr/>
        </p:nvSpPr>
        <p:spPr>
          <a:xfrm>
            <a:off x="1611642" y="59073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7" name="Freeform 17"/>
          <p:cNvSpPr/>
          <p:nvPr/>
        </p:nvSpPr>
        <p:spPr>
          <a:xfrm>
            <a:off x="495484" y="4804602"/>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8" name="Group 18"/>
          <p:cNvGrpSpPr/>
          <p:nvPr/>
        </p:nvGrpSpPr>
        <p:grpSpPr>
          <a:xfrm>
            <a:off x="16614428" y="-767954"/>
            <a:ext cx="16928" cy="5039274"/>
            <a:chOff x="0" y="0"/>
            <a:chExt cx="22571" cy="6719032"/>
          </a:xfrm>
        </p:grpSpPr>
        <p:sp>
          <p:nvSpPr>
            <p:cNvPr id="19" name="Freeform 19"/>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20" name="Group 20"/>
          <p:cNvGrpSpPr/>
          <p:nvPr/>
        </p:nvGrpSpPr>
        <p:grpSpPr>
          <a:xfrm>
            <a:off x="1293726" y="42892"/>
            <a:ext cx="16928" cy="3378138"/>
            <a:chOff x="0" y="0"/>
            <a:chExt cx="22571" cy="4504184"/>
          </a:xfrm>
        </p:grpSpPr>
        <p:sp>
          <p:nvSpPr>
            <p:cNvPr id="21" name="Freeform 21"/>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22" name="Freeform 22"/>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5164680" y="3669068"/>
            <a:ext cx="242868" cy="242868"/>
            <a:chOff x="0" y="0"/>
            <a:chExt cx="323824" cy="323824"/>
          </a:xfrm>
        </p:grpSpPr>
        <p:sp>
          <p:nvSpPr>
            <p:cNvPr id="24" name="Freeform 24"/>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25" name="Freeform 25"/>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grpSp>
        <p:nvGrpSpPr>
          <p:cNvPr id="26" name="Group 26"/>
          <p:cNvGrpSpPr/>
          <p:nvPr/>
        </p:nvGrpSpPr>
        <p:grpSpPr>
          <a:xfrm>
            <a:off x="14169608" y="1099144"/>
            <a:ext cx="160952" cy="160952"/>
            <a:chOff x="0" y="0"/>
            <a:chExt cx="214603" cy="214603"/>
          </a:xfrm>
        </p:grpSpPr>
        <p:sp>
          <p:nvSpPr>
            <p:cNvPr id="27" name="Freeform 27"/>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8" name="Freeform 28"/>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9" name="Freeform 29"/>
          <p:cNvSpPr/>
          <p:nvPr/>
        </p:nvSpPr>
        <p:spPr>
          <a:xfrm>
            <a:off x="2829087" y="1028700"/>
            <a:ext cx="4363942" cy="7129976"/>
          </a:xfrm>
          <a:prstGeom prst="roundRect">
            <a:avLst>
              <a:gd name="adj" fmla="val 4881"/>
            </a:avLst>
          </a:prstGeom>
          <a:blipFill>
            <a:blip r:embed="rId15"/>
            <a:stretch>
              <a:fillRect/>
            </a:stretch>
          </a:blipFill>
        </p:spPr>
        <p:txBody>
          <a:bodyPr/>
          <a:lstStyle/>
          <a:p>
            <a:endParaRPr lang="en-GB"/>
          </a:p>
        </p:txBody>
      </p:sp>
      <p:sp>
        <p:nvSpPr>
          <p:cNvPr id="30" name="Freeform 30"/>
          <p:cNvSpPr/>
          <p:nvPr/>
        </p:nvSpPr>
        <p:spPr>
          <a:xfrm>
            <a:off x="10262269" y="1028700"/>
            <a:ext cx="5091315" cy="7129976"/>
          </a:xfrm>
          <a:prstGeom prst="roundRect">
            <a:avLst>
              <a:gd name="adj" fmla="val 5723"/>
            </a:avLst>
          </a:prstGeom>
          <a:blipFill>
            <a:blip r:embed="rId16"/>
            <a:stretch>
              <a:fillRect/>
            </a:stretch>
          </a:blipFill>
        </p:spPr>
        <p:txBody>
          <a:bodyPr/>
          <a:lstStyle/>
          <a:p>
            <a:endParaRPr lang="en-GB"/>
          </a:p>
        </p:txBody>
      </p:sp>
      <p:sp>
        <p:nvSpPr>
          <p:cNvPr id="31" name="TextBox 31"/>
          <p:cNvSpPr txBox="1"/>
          <p:nvPr/>
        </p:nvSpPr>
        <p:spPr>
          <a:xfrm>
            <a:off x="1413807" y="8389514"/>
            <a:ext cx="7289752" cy="409575"/>
          </a:xfrm>
          <a:prstGeom prst="rect">
            <a:avLst/>
          </a:prstGeom>
        </p:spPr>
        <p:txBody>
          <a:bodyPr lIns="0" tIns="0" rIns="0" bIns="0" rtlCol="0" anchor="t">
            <a:spAutoFit/>
          </a:bodyPr>
          <a:lstStyle/>
          <a:p>
            <a:pPr algn="ctr">
              <a:lnSpc>
                <a:spcPts val="3120"/>
              </a:lnSpc>
            </a:pPr>
            <a:r>
              <a:rPr lang="en-US" sz="2600">
                <a:solidFill>
                  <a:srgbClr val="E898AC"/>
                </a:solidFill>
                <a:latin typeface="Arimo"/>
                <a:ea typeface="Arimo"/>
                <a:cs typeface="Arimo"/>
                <a:sym typeface="Arimo"/>
              </a:rPr>
              <a:t>Frequency of letters in English words </a:t>
            </a:r>
          </a:p>
        </p:txBody>
      </p:sp>
      <p:sp>
        <p:nvSpPr>
          <p:cNvPr id="32" name="TextBox 32"/>
          <p:cNvSpPr txBox="1"/>
          <p:nvPr/>
        </p:nvSpPr>
        <p:spPr>
          <a:xfrm>
            <a:off x="1273069" y="9304788"/>
            <a:ext cx="7442850" cy="738664"/>
          </a:xfrm>
          <a:prstGeom prst="rect">
            <a:avLst/>
          </a:prstGeom>
        </p:spPr>
        <p:txBody>
          <a:bodyPr wrap="square" lIns="0" tIns="0" rIns="0" bIns="0" rtlCol="0" anchor="t">
            <a:spAutoFit/>
          </a:bodyPr>
          <a:lstStyle/>
          <a:p>
            <a:pPr algn="just"/>
            <a:r>
              <a:rPr lang="en-US" sz="1600">
                <a:solidFill>
                  <a:srgbClr val="FFFFFF"/>
                </a:solidFill>
                <a:latin typeface="Maven Pro"/>
                <a:ea typeface="Maven Pro"/>
                <a:cs typeface="Maven Pro"/>
                <a:sym typeface="Maven Pro"/>
              </a:rPr>
              <a:t>Charles P. </a:t>
            </a:r>
            <a:r>
              <a:rPr lang="en-US" sz="1600" err="1">
                <a:solidFill>
                  <a:srgbClr val="FFFFFF"/>
                </a:solidFill>
                <a:latin typeface="Maven Pro"/>
                <a:ea typeface="Maven Pro"/>
                <a:cs typeface="Maven Pro"/>
                <a:sym typeface="Maven Pro"/>
              </a:rPr>
              <a:t>Bourne</a:t>
            </a:r>
            <a:r>
              <a:rPr lang="en-US" sz="1600">
                <a:solidFill>
                  <a:srgbClr val="FFFFFF"/>
                </a:solidFill>
                <a:latin typeface="Maven Pro"/>
                <a:ea typeface="Maven Pro"/>
                <a:cs typeface="Maven Pro"/>
                <a:sym typeface="Maven Pro"/>
              </a:rPr>
              <a:t>, Donald F. Ford,</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A study of the statistics of letters in English words,</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Information and Control,</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Volume 4,</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Issue 1,</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1961,</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Pages 48-67,</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rPr>
              <a:t>ISSN 0019-9958,</a:t>
            </a:r>
            <a:r>
              <a:rPr lang="ar-AE" sz="1600">
                <a:solidFill>
                  <a:srgbClr val="FFFFFF"/>
                </a:solidFill>
                <a:latin typeface="Maven Pro"/>
                <a:ea typeface="Maven Pro"/>
                <a:cs typeface="Maven Pro"/>
                <a:sym typeface="Maven Pro"/>
              </a:rPr>
              <a:t> </a:t>
            </a:r>
            <a:r>
              <a:rPr lang="en-US" sz="1600">
                <a:solidFill>
                  <a:srgbClr val="FFFFFF"/>
                </a:solidFill>
                <a:latin typeface="Maven Pro"/>
                <a:ea typeface="Maven Pro"/>
                <a:cs typeface="Maven Pro"/>
                <a:sym typeface="Maven Pro"/>
                <a:hlinkClick r:id="rId17"/>
              </a:rPr>
              <a:t>https://doi.org/10.1016/S0019-9958(61)80036-3</a:t>
            </a:r>
            <a:r>
              <a:rPr lang="en-US" sz="1600">
                <a:solidFill>
                  <a:srgbClr val="FFFFFF"/>
                </a:solidFill>
                <a:latin typeface="Maven Pro"/>
                <a:ea typeface="Maven Pro"/>
                <a:cs typeface="Maven Pro"/>
                <a:sym typeface="Maven Pro"/>
              </a:rPr>
              <a:t>.</a:t>
            </a:r>
            <a:r>
              <a:rPr lang="ar-AE" sz="1600">
                <a:solidFill>
                  <a:srgbClr val="FFFFFF"/>
                </a:solidFill>
                <a:latin typeface="Maven Pro"/>
                <a:ea typeface="Maven Pro"/>
                <a:cs typeface="Maven Pro"/>
                <a:sym typeface="Maven Pro"/>
              </a:rPr>
              <a:t> </a:t>
            </a:r>
            <a:endParaRPr lang="en-US" sz="1600">
              <a:solidFill>
                <a:srgbClr val="FFFFFF"/>
              </a:solidFill>
              <a:latin typeface="Maven Pro"/>
              <a:ea typeface="Maven Pro"/>
              <a:cs typeface="Maven Pro"/>
              <a:sym typeface="Maven Pro"/>
            </a:endParaRPr>
          </a:p>
        </p:txBody>
      </p:sp>
      <p:sp>
        <p:nvSpPr>
          <p:cNvPr id="33" name="TextBox 33"/>
          <p:cNvSpPr txBox="1"/>
          <p:nvPr/>
        </p:nvSpPr>
        <p:spPr>
          <a:xfrm>
            <a:off x="9163050" y="8346887"/>
            <a:ext cx="7289752" cy="800100"/>
          </a:xfrm>
          <a:prstGeom prst="rect">
            <a:avLst/>
          </a:prstGeom>
        </p:spPr>
        <p:txBody>
          <a:bodyPr lIns="0" tIns="0" rIns="0" bIns="0" rtlCol="0" anchor="t">
            <a:spAutoFit/>
          </a:bodyPr>
          <a:lstStyle/>
          <a:p>
            <a:pPr algn="ctr">
              <a:lnSpc>
                <a:spcPts val="3120"/>
              </a:lnSpc>
            </a:pPr>
            <a:r>
              <a:rPr lang="en-US" sz="2600">
                <a:solidFill>
                  <a:srgbClr val="E898AC"/>
                </a:solidFill>
                <a:latin typeface="Arimo"/>
                <a:ea typeface="Arimo"/>
                <a:cs typeface="Arimo"/>
                <a:sym typeface="Arimo"/>
              </a:rPr>
              <a:t> Matrices of the frequency and similarity of Arabic letters and allographs</a:t>
            </a:r>
          </a:p>
        </p:txBody>
      </p:sp>
      <p:sp>
        <p:nvSpPr>
          <p:cNvPr id="34" name="TextBox 34"/>
          <p:cNvSpPr txBox="1"/>
          <p:nvPr/>
        </p:nvSpPr>
        <p:spPr>
          <a:xfrm>
            <a:off x="9233152" y="9258300"/>
            <a:ext cx="7149548" cy="677108"/>
          </a:xfrm>
          <a:prstGeom prst="rect">
            <a:avLst/>
          </a:prstGeom>
        </p:spPr>
        <p:txBody>
          <a:bodyPr lIns="0" tIns="0" rIns="0" bIns="0" rtlCol="0" anchor="t">
            <a:spAutoFit/>
          </a:bodyPr>
          <a:lstStyle/>
          <a:p>
            <a:pPr algn="just"/>
            <a:r>
              <a:rPr lang="en-US" sz="1400" err="1">
                <a:solidFill>
                  <a:srgbClr val="FFFFFF"/>
                </a:solidFill>
                <a:latin typeface="Maven Pro"/>
                <a:ea typeface="Maven Pro"/>
                <a:cs typeface="Maven Pro"/>
                <a:sym typeface="Maven Pro"/>
              </a:rPr>
              <a:t>Boudelaa</a:t>
            </a:r>
            <a:r>
              <a:rPr lang="en-US" sz="1400">
                <a:solidFill>
                  <a:srgbClr val="FFFFFF"/>
                </a:solidFill>
                <a:latin typeface="Maven Pro"/>
                <a:ea typeface="Maven Pro"/>
                <a:cs typeface="Maven Pro"/>
                <a:sym typeface="Maven Pro"/>
              </a:rPr>
              <a:t>, S., </a:t>
            </a:r>
            <a:r>
              <a:rPr lang="en-US" sz="1400" err="1">
                <a:solidFill>
                  <a:srgbClr val="FFFFFF"/>
                </a:solidFill>
                <a:latin typeface="Maven Pro"/>
                <a:ea typeface="Maven Pro"/>
                <a:cs typeface="Maven Pro"/>
                <a:sym typeface="Maven Pro"/>
              </a:rPr>
              <a:t>Perea</a:t>
            </a:r>
            <a:r>
              <a:rPr lang="en-US" sz="1400">
                <a:solidFill>
                  <a:srgbClr val="FFFFFF"/>
                </a:solidFill>
                <a:latin typeface="Maven Pro"/>
                <a:ea typeface="Maven Pro"/>
                <a:cs typeface="Maven Pro"/>
                <a:sym typeface="Maven Pro"/>
              </a:rPr>
              <a:t>, M. &amp; </a:t>
            </a:r>
            <a:r>
              <a:rPr lang="en-US" sz="1400" err="1">
                <a:solidFill>
                  <a:srgbClr val="FFFFFF"/>
                </a:solidFill>
                <a:latin typeface="Maven Pro"/>
                <a:ea typeface="Maven Pro"/>
                <a:cs typeface="Maven Pro"/>
                <a:sym typeface="Maven Pro"/>
              </a:rPr>
              <a:t>Carreiras</a:t>
            </a:r>
            <a:r>
              <a:rPr lang="en-US" sz="1400">
                <a:solidFill>
                  <a:srgbClr val="FFFFFF"/>
                </a:solidFill>
                <a:latin typeface="Maven Pro"/>
                <a:ea typeface="Maven Pro"/>
                <a:cs typeface="Maven Pro"/>
                <a:sym typeface="Maven Pro"/>
              </a:rPr>
              <a:t>, M. Matrices of the frequency and similarity of Arabic letters and allographs. </a:t>
            </a:r>
            <a:r>
              <a:rPr lang="en-US" sz="1400" err="1">
                <a:solidFill>
                  <a:srgbClr val="FFFFFF"/>
                </a:solidFill>
                <a:latin typeface="Maven Pro"/>
                <a:ea typeface="Maven Pro"/>
                <a:cs typeface="Maven Pro"/>
                <a:sym typeface="Maven Pro"/>
              </a:rPr>
              <a:t>Behav</a:t>
            </a:r>
            <a:r>
              <a:rPr lang="en-US" sz="1400">
                <a:solidFill>
                  <a:srgbClr val="FFFFFF"/>
                </a:solidFill>
                <a:latin typeface="Maven Pro"/>
                <a:ea typeface="Maven Pro"/>
                <a:cs typeface="Maven Pro"/>
                <a:sym typeface="Maven Pro"/>
              </a:rPr>
              <a:t> Res 52, </a:t>
            </a:r>
            <a:r>
              <a:rPr lang="en-US" sz="1600">
                <a:solidFill>
                  <a:srgbClr val="FFFFFF"/>
                </a:solidFill>
                <a:latin typeface="Maven Pro"/>
                <a:ea typeface="Maven Pro"/>
                <a:cs typeface="Maven Pro"/>
                <a:sym typeface="Maven Pro"/>
              </a:rPr>
              <a:t>1893–1905</a:t>
            </a:r>
            <a:r>
              <a:rPr lang="en-US" sz="1400">
                <a:solidFill>
                  <a:srgbClr val="FFFFFF"/>
                </a:solidFill>
                <a:latin typeface="Maven Pro"/>
                <a:ea typeface="Maven Pro"/>
                <a:cs typeface="Maven Pro"/>
                <a:sym typeface="Maven Pro"/>
              </a:rPr>
              <a:t> (2020). https://doi.org/10.3758/s13428-020-01353-z</a:t>
            </a:r>
          </a:p>
        </p:txBody>
      </p:sp>
      <p:sp>
        <p:nvSpPr>
          <p:cNvPr id="35" name="Freeform 35"/>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8"/>
            <a:stretch>
              <a:fillRect/>
            </a:stretch>
          </a:blipFill>
        </p:spPr>
        <p:txBody>
          <a:bodyPr/>
          <a:lstStyle/>
          <a:p>
            <a:endParaRPr lang="en-GB"/>
          </a:p>
        </p:txBody>
      </p:sp>
      <p:sp>
        <p:nvSpPr>
          <p:cNvPr id="36" name="TextBox 36"/>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2921484" y="5785892"/>
            <a:ext cx="242396" cy="242868"/>
            <a:chOff x="0" y="0"/>
            <a:chExt cx="323195" cy="323824"/>
          </a:xfrm>
        </p:grpSpPr>
        <p:sp>
          <p:nvSpPr>
            <p:cNvPr id="3" name="Freeform 3"/>
            <p:cNvSpPr/>
            <p:nvPr/>
          </p:nvSpPr>
          <p:spPr>
            <a:xfrm>
              <a:off x="127" y="0"/>
              <a:ext cx="323088" cy="323723"/>
            </a:xfrm>
            <a:custGeom>
              <a:avLst/>
              <a:gdLst/>
              <a:ahLst/>
              <a:cxnLst/>
              <a:rect l="l" t="t" r="r" b="b"/>
              <a:pathLst>
                <a:path w="323088" h="323723">
                  <a:moveTo>
                    <a:pt x="0" y="0"/>
                  </a:moveTo>
                  <a:lnTo>
                    <a:pt x="0" y="323723"/>
                  </a:lnTo>
                  <a:lnTo>
                    <a:pt x="323088" y="323723"/>
                  </a:lnTo>
                  <a:lnTo>
                    <a:pt x="323088" y="0"/>
                  </a:lnTo>
                  <a:close/>
                </a:path>
              </a:pathLst>
            </a:custGeom>
            <a:solidFill>
              <a:srgbClr val="E898AC"/>
            </a:solidFill>
          </p:spPr>
          <p:txBody>
            <a:bodyPr/>
            <a:lstStyle/>
            <a:p>
              <a:endParaRPr lang="en-GB"/>
            </a:p>
          </p:txBody>
        </p:sp>
      </p:grpSp>
      <p:grpSp>
        <p:nvGrpSpPr>
          <p:cNvPr id="4" name="Group 4"/>
          <p:cNvGrpSpPr/>
          <p:nvPr/>
        </p:nvGrpSpPr>
        <p:grpSpPr>
          <a:xfrm>
            <a:off x="2477480" y="4213768"/>
            <a:ext cx="242868" cy="242868"/>
            <a:chOff x="0" y="0"/>
            <a:chExt cx="323824" cy="323824"/>
          </a:xfrm>
        </p:grpSpPr>
        <p:sp>
          <p:nvSpPr>
            <p:cNvPr id="5" name="Freeform 5"/>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FF9973"/>
            </a:solidFill>
          </p:spPr>
          <p:txBody>
            <a:bodyPr/>
            <a:lstStyle/>
            <a:p>
              <a:endParaRPr lang="en-GB"/>
            </a:p>
          </p:txBody>
        </p:sp>
      </p:grpSp>
      <p:grpSp>
        <p:nvGrpSpPr>
          <p:cNvPr id="6" name="Group 6"/>
          <p:cNvGrpSpPr/>
          <p:nvPr/>
        </p:nvGrpSpPr>
        <p:grpSpPr>
          <a:xfrm>
            <a:off x="17417071" y="9640015"/>
            <a:ext cx="202068" cy="202540"/>
            <a:chOff x="0" y="0"/>
            <a:chExt cx="269424" cy="270053"/>
          </a:xfrm>
        </p:grpSpPr>
        <p:sp>
          <p:nvSpPr>
            <p:cNvPr id="7" name="Freeform 7"/>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8" name="Group 8"/>
          <p:cNvGrpSpPr/>
          <p:nvPr/>
        </p:nvGrpSpPr>
        <p:grpSpPr>
          <a:xfrm>
            <a:off x="548363" y="3111143"/>
            <a:ext cx="121618" cy="121148"/>
            <a:chOff x="0" y="0"/>
            <a:chExt cx="162157" cy="161531"/>
          </a:xfrm>
        </p:grpSpPr>
        <p:sp>
          <p:nvSpPr>
            <p:cNvPr id="9" name="Freeform 9"/>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10" name="Group 10"/>
          <p:cNvGrpSpPr/>
          <p:nvPr/>
        </p:nvGrpSpPr>
        <p:grpSpPr>
          <a:xfrm>
            <a:off x="16527346" y="5907362"/>
            <a:ext cx="208172" cy="208644"/>
            <a:chOff x="0" y="0"/>
            <a:chExt cx="277563" cy="278192"/>
          </a:xfrm>
        </p:grpSpPr>
        <p:sp>
          <p:nvSpPr>
            <p:cNvPr id="11" name="Freeform 11"/>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12" name="Freeform 12"/>
          <p:cNvSpPr/>
          <p:nvPr/>
        </p:nvSpPr>
        <p:spPr>
          <a:xfrm>
            <a:off x="16428264" y="7151019"/>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3" name="Group 13"/>
          <p:cNvGrpSpPr/>
          <p:nvPr/>
        </p:nvGrpSpPr>
        <p:grpSpPr>
          <a:xfrm>
            <a:off x="17437592" y="2329764"/>
            <a:ext cx="161004" cy="160952"/>
            <a:chOff x="0" y="0"/>
            <a:chExt cx="214672" cy="214603"/>
          </a:xfrm>
        </p:grpSpPr>
        <p:sp>
          <p:nvSpPr>
            <p:cNvPr id="14" name="Freeform 14"/>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5" name="Freeform 15"/>
          <p:cNvSpPr/>
          <p:nvPr/>
        </p:nvSpPr>
        <p:spPr>
          <a:xfrm>
            <a:off x="3872335" y="7151019"/>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6" name="Freeform 16"/>
          <p:cNvSpPr/>
          <p:nvPr/>
        </p:nvSpPr>
        <p:spPr>
          <a:xfrm>
            <a:off x="1922185" y="7737310"/>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7" name="Freeform 17"/>
          <p:cNvSpPr/>
          <p:nvPr/>
        </p:nvSpPr>
        <p:spPr>
          <a:xfrm>
            <a:off x="495484" y="4804602"/>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18" name="Group 18"/>
          <p:cNvGrpSpPr/>
          <p:nvPr/>
        </p:nvGrpSpPr>
        <p:grpSpPr>
          <a:xfrm>
            <a:off x="16614428" y="-767954"/>
            <a:ext cx="16928" cy="5039274"/>
            <a:chOff x="0" y="0"/>
            <a:chExt cx="22571" cy="6719032"/>
          </a:xfrm>
        </p:grpSpPr>
        <p:sp>
          <p:nvSpPr>
            <p:cNvPr id="19" name="Freeform 19"/>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20" name="Group 20"/>
          <p:cNvGrpSpPr/>
          <p:nvPr/>
        </p:nvGrpSpPr>
        <p:grpSpPr>
          <a:xfrm>
            <a:off x="1293726" y="42892"/>
            <a:ext cx="16928" cy="3378138"/>
            <a:chOff x="0" y="0"/>
            <a:chExt cx="22571" cy="4504184"/>
          </a:xfrm>
        </p:grpSpPr>
        <p:sp>
          <p:nvSpPr>
            <p:cNvPr id="21" name="Freeform 21"/>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22" name="Freeform 22"/>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5164680" y="3669068"/>
            <a:ext cx="242868" cy="242868"/>
            <a:chOff x="0" y="0"/>
            <a:chExt cx="323824" cy="323824"/>
          </a:xfrm>
        </p:grpSpPr>
        <p:sp>
          <p:nvSpPr>
            <p:cNvPr id="24" name="Freeform 24"/>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25" name="Freeform 25"/>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grpSp>
        <p:nvGrpSpPr>
          <p:cNvPr id="26" name="Group 26"/>
          <p:cNvGrpSpPr/>
          <p:nvPr/>
        </p:nvGrpSpPr>
        <p:grpSpPr>
          <a:xfrm>
            <a:off x="14169608" y="1099144"/>
            <a:ext cx="160952" cy="160952"/>
            <a:chOff x="0" y="0"/>
            <a:chExt cx="214603" cy="214603"/>
          </a:xfrm>
        </p:grpSpPr>
        <p:sp>
          <p:nvSpPr>
            <p:cNvPr id="27" name="Freeform 27"/>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8" name="Freeform 28"/>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29" name="Freeform 29"/>
          <p:cNvSpPr/>
          <p:nvPr/>
        </p:nvSpPr>
        <p:spPr>
          <a:xfrm>
            <a:off x="17619139" y="3171717"/>
            <a:ext cx="398474" cy="5657870"/>
          </a:xfrm>
          <a:custGeom>
            <a:avLst/>
            <a:gdLst/>
            <a:ahLst/>
            <a:cxnLst/>
            <a:rect l="l" t="t" r="r" b="b"/>
            <a:pathLst>
              <a:path w="398474" h="5657870">
                <a:moveTo>
                  <a:pt x="0" y="0"/>
                </a:moveTo>
                <a:lnTo>
                  <a:pt x="398474" y="0"/>
                </a:lnTo>
                <a:lnTo>
                  <a:pt x="398474" y="5657870"/>
                </a:lnTo>
                <a:lnTo>
                  <a:pt x="0" y="56578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grpSp>
        <p:nvGrpSpPr>
          <p:cNvPr id="30" name="Group 30"/>
          <p:cNvGrpSpPr/>
          <p:nvPr/>
        </p:nvGrpSpPr>
        <p:grpSpPr>
          <a:xfrm>
            <a:off x="1570762" y="4337773"/>
            <a:ext cx="15164756" cy="3556466"/>
            <a:chOff x="0" y="0"/>
            <a:chExt cx="20219675" cy="4741954"/>
          </a:xfrm>
        </p:grpSpPr>
        <p:sp>
          <p:nvSpPr>
            <p:cNvPr id="31" name="Freeform 31"/>
            <p:cNvSpPr/>
            <p:nvPr/>
          </p:nvSpPr>
          <p:spPr>
            <a:xfrm>
              <a:off x="0" y="0"/>
              <a:ext cx="4818610" cy="4741954"/>
            </a:xfrm>
            <a:prstGeom prst="roundRect">
              <a:avLst>
                <a:gd name="adj" fmla="val 5954"/>
              </a:avLst>
            </a:prstGeom>
            <a:blipFill>
              <a:blip r:embed="rId17"/>
              <a:stretch>
                <a:fillRect l="-29208" t="-42554" r="-160236" b="-191938"/>
              </a:stretch>
            </a:blipFill>
          </p:spPr>
          <p:txBody>
            <a:bodyPr/>
            <a:lstStyle/>
            <a:p>
              <a:endParaRPr lang="en-GB"/>
            </a:p>
          </p:txBody>
        </p:sp>
        <p:sp>
          <p:nvSpPr>
            <p:cNvPr id="32" name="Freeform 32"/>
            <p:cNvSpPr/>
            <p:nvPr/>
          </p:nvSpPr>
          <p:spPr>
            <a:xfrm>
              <a:off x="15401065" y="0"/>
              <a:ext cx="4818610" cy="4741954"/>
            </a:xfrm>
            <a:prstGeom prst="roundRect">
              <a:avLst>
                <a:gd name="adj" fmla="val 4669"/>
              </a:avLst>
            </a:prstGeom>
            <a:blipFill>
              <a:blip r:embed="rId17"/>
              <a:stretch>
                <a:fillRect l="-29208" t="-42554" r="-160236" b="-191938"/>
              </a:stretch>
            </a:blipFill>
          </p:spPr>
          <p:txBody>
            <a:bodyPr/>
            <a:lstStyle/>
            <a:p>
              <a:endParaRPr lang="en-GB"/>
            </a:p>
          </p:txBody>
        </p:sp>
        <p:sp>
          <p:nvSpPr>
            <p:cNvPr id="33" name="Freeform 33"/>
            <p:cNvSpPr/>
            <p:nvPr/>
          </p:nvSpPr>
          <p:spPr>
            <a:xfrm>
              <a:off x="7700176" y="0"/>
              <a:ext cx="4818610" cy="4741954"/>
            </a:xfrm>
            <a:prstGeom prst="roundRect">
              <a:avLst>
                <a:gd name="adj" fmla="val 3919"/>
              </a:avLst>
            </a:prstGeom>
            <a:blipFill>
              <a:blip r:embed="rId17"/>
              <a:stretch>
                <a:fillRect l="-29208" t="-42554" r="-160236" b="-191938"/>
              </a:stretch>
            </a:blipFill>
          </p:spPr>
          <p:txBody>
            <a:bodyPr/>
            <a:lstStyle/>
            <a:p>
              <a:endParaRPr lang="en-GB"/>
            </a:p>
          </p:txBody>
        </p:sp>
        <p:grpSp>
          <p:nvGrpSpPr>
            <p:cNvPr id="34" name="Group 34"/>
            <p:cNvGrpSpPr/>
            <p:nvPr/>
          </p:nvGrpSpPr>
          <p:grpSpPr>
            <a:xfrm>
              <a:off x="228770" y="1434281"/>
              <a:ext cx="4365232" cy="621083"/>
              <a:chOff x="0" y="0"/>
              <a:chExt cx="862268" cy="122683"/>
            </a:xfrm>
          </p:grpSpPr>
          <p:sp>
            <p:nvSpPr>
              <p:cNvPr id="35" name="Freeform 35"/>
              <p:cNvSpPr/>
              <p:nvPr/>
            </p:nvSpPr>
            <p:spPr>
              <a:xfrm>
                <a:off x="0" y="0"/>
                <a:ext cx="862268" cy="122683"/>
              </a:xfrm>
              <a:custGeom>
                <a:avLst/>
                <a:gdLst/>
                <a:ahLst/>
                <a:cxnLst/>
                <a:rect l="l" t="t" r="r" b="b"/>
                <a:pathLst>
                  <a:path w="862268" h="122683">
                    <a:moveTo>
                      <a:pt x="0" y="0"/>
                    </a:moveTo>
                    <a:lnTo>
                      <a:pt x="862268" y="0"/>
                    </a:lnTo>
                    <a:lnTo>
                      <a:pt x="862268" y="122683"/>
                    </a:lnTo>
                    <a:lnTo>
                      <a:pt x="0" y="122683"/>
                    </a:lnTo>
                    <a:close/>
                  </a:path>
                </a:pathLst>
              </a:custGeom>
              <a:solidFill>
                <a:srgbClr val="869FB1">
                  <a:alpha val="49804"/>
                </a:srgbClr>
              </a:solidFill>
            </p:spPr>
            <p:txBody>
              <a:bodyPr/>
              <a:lstStyle/>
              <a:p>
                <a:endParaRPr lang="en-GB"/>
              </a:p>
            </p:txBody>
          </p:sp>
          <p:sp>
            <p:nvSpPr>
              <p:cNvPr id="36" name="TextBox 36"/>
              <p:cNvSpPr txBox="1"/>
              <p:nvPr/>
            </p:nvSpPr>
            <p:spPr>
              <a:xfrm>
                <a:off x="0" y="-47625"/>
                <a:ext cx="862268" cy="170308"/>
              </a:xfrm>
              <a:prstGeom prst="rect">
                <a:avLst/>
              </a:prstGeom>
            </p:spPr>
            <p:txBody>
              <a:bodyPr lIns="50800" tIns="50800" rIns="50800" bIns="50800" rtlCol="0" anchor="ctr"/>
              <a:lstStyle/>
              <a:p>
                <a:pPr algn="ctr">
                  <a:lnSpc>
                    <a:spcPts val="2400"/>
                  </a:lnSpc>
                </a:pPr>
                <a:endParaRPr/>
              </a:p>
            </p:txBody>
          </p:sp>
        </p:grpSp>
        <p:grpSp>
          <p:nvGrpSpPr>
            <p:cNvPr id="37" name="Group 37"/>
            <p:cNvGrpSpPr/>
            <p:nvPr/>
          </p:nvGrpSpPr>
          <p:grpSpPr>
            <a:xfrm>
              <a:off x="9794560" y="1434281"/>
              <a:ext cx="2498407" cy="621083"/>
              <a:chOff x="0" y="0"/>
              <a:chExt cx="493512" cy="122683"/>
            </a:xfrm>
          </p:grpSpPr>
          <p:sp>
            <p:nvSpPr>
              <p:cNvPr id="38" name="Freeform 38"/>
              <p:cNvSpPr/>
              <p:nvPr/>
            </p:nvSpPr>
            <p:spPr>
              <a:xfrm>
                <a:off x="0" y="0"/>
                <a:ext cx="493512" cy="122683"/>
              </a:xfrm>
              <a:custGeom>
                <a:avLst/>
                <a:gdLst/>
                <a:ahLst/>
                <a:cxnLst/>
                <a:rect l="l" t="t" r="r" b="b"/>
                <a:pathLst>
                  <a:path w="493512" h="122683">
                    <a:moveTo>
                      <a:pt x="0" y="0"/>
                    </a:moveTo>
                    <a:lnTo>
                      <a:pt x="493512" y="0"/>
                    </a:lnTo>
                    <a:lnTo>
                      <a:pt x="493512" y="122683"/>
                    </a:lnTo>
                    <a:lnTo>
                      <a:pt x="0" y="122683"/>
                    </a:lnTo>
                    <a:close/>
                  </a:path>
                </a:pathLst>
              </a:custGeom>
              <a:solidFill>
                <a:srgbClr val="869FB1">
                  <a:alpha val="49804"/>
                </a:srgbClr>
              </a:solidFill>
            </p:spPr>
            <p:txBody>
              <a:bodyPr/>
              <a:lstStyle/>
              <a:p>
                <a:endParaRPr lang="en-GB"/>
              </a:p>
            </p:txBody>
          </p:sp>
          <p:sp>
            <p:nvSpPr>
              <p:cNvPr id="39" name="TextBox 39"/>
              <p:cNvSpPr txBox="1"/>
              <p:nvPr/>
            </p:nvSpPr>
            <p:spPr>
              <a:xfrm>
                <a:off x="0" y="-47625"/>
                <a:ext cx="493512" cy="170308"/>
              </a:xfrm>
              <a:prstGeom prst="rect">
                <a:avLst/>
              </a:prstGeom>
            </p:spPr>
            <p:txBody>
              <a:bodyPr lIns="50800" tIns="50800" rIns="50800" bIns="50800" rtlCol="0" anchor="ctr"/>
              <a:lstStyle/>
              <a:p>
                <a:pPr algn="ctr">
                  <a:lnSpc>
                    <a:spcPts val="2400"/>
                  </a:lnSpc>
                </a:pPr>
                <a:endParaRPr/>
              </a:p>
            </p:txBody>
          </p:sp>
        </p:grpSp>
        <p:grpSp>
          <p:nvGrpSpPr>
            <p:cNvPr id="40" name="Group 40"/>
            <p:cNvGrpSpPr/>
            <p:nvPr/>
          </p:nvGrpSpPr>
          <p:grpSpPr>
            <a:xfrm>
              <a:off x="18738856" y="1417462"/>
              <a:ext cx="627719" cy="621083"/>
              <a:chOff x="0" y="0"/>
              <a:chExt cx="123994" cy="122683"/>
            </a:xfrm>
          </p:grpSpPr>
          <p:sp>
            <p:nvSpPr>
              <p:cNvPr id="41" name="Freeform 41"/>
              <p:cNvSpPr/>
              <p:nvPr/>
            </p:nvSpPr>
            <p:spPr>
              <a:xfrm>
                <a:off x="0" y="0"/>
                <a:ext cx="123994" cy="122683"/>
              </a:xfrm>
              <a:custGeom>
                <a:avLst/>
                <a:gdLst/>
                <a:ahLst/>
                <a:cxnLst/>
                <a:rect l="l" t="t" r="r" b="b"/>
                <a:pathLst>
                  <a:path w="123994" h="122683">
                    <a:moveTo>
                      <a:pt x="0" y="0"/>
                    </a:moveTo>
                    <a:lnTo>
                      <a:pt x="123994" y="0"/>
                    </a:lnTo>
                    <a:lnTo>
                      <a:pt x="123994" y="122683"/>
                    </a:lnTo>
                    <a:lnTo>
                      <a:pt x="0" y="122683"/>
                    </a:lnTo>
                    <a:close/>
                  </a:path>
                </a:pathLst>
              </a:custGeom>
              <a:solidFill>
                <a:srgbClr val="869FB1">
                  <a:alpha val="49804"/>
                </a:srgbClr>
              </a:solidFill>
            </p:spPr>
            <p:txBody>
              <a:bodyPr/>
              <a:lstStyle/>
              <a:p>
                <a:endParaRPr lang="en-GB"/>
              </a:p>
            </p:txBody>
          </p:sp>
          <p:sp>
            <p:nvSpPr>
              <p:cNvPr id="42" name="TextBox 42"/>
              <p:cNvSpPr txBox="1"/>
              <p:nvPr/>
            </p:nvSpPr>
            <p:spPr>
              <a:xfrm>
                <a:off x="0" y="-47625"/>
                <a:ext cx="123994" cy="170308"/>
              </a:xfrm>
              <a:prstGeom prst="rect">
                <a:avLst/>
              </a:prstGeom>
            </p:spPr>
            <p:txBody>
              <a:bodyPr lIns="50800" tIns="50800" rIns="50800" bIns="50800" rtlCol="0" anchor="ctr"/>
              <a:lstStyle/>
              <a:p>
                <a:pPr algn="ctr">
                  <a:lnSpc>
                    <a:spcPts val="2400"/>
                  </a:lnSpc>
                </a:pPr>
                <a:endParaRPr/>
              </a:p>
            </p:txBody>
          </p:sp>
        </p:grpSp>
      </p:grpSp>
      <p:grpSp>
        <p:nvGrpSpPr>
          <p:cNvPr id="43" name="Group 43"/>
          <p:cNvGrpSpPr/>
          <p:nvPr/>
        </p:nvGrpSpPr>
        <p:grpSpPr>
          <a:xfrm>
            <a:off x="5535119" y="1856571"/>
            <a:ext cx="7253687" cy="924730"/>
            <a:chOff x="0" y="0"/>
            <a:chExt cx="9671583" cy="1974220"/>
          </a:xfrm>
        </p:grpSpPr>
        <p:grpSp>
          <p:nvGrpSpPr>
            <p:cNvPr id="44" name="Group 44"/>
            <p:cNvGrpSpPr/>
            <p:nvPr/>
          </p:nvGrpSpPr>
          <p:grpSpPr>
            <a:xfrm>
              <a:off x="0" y="0"/>
              <a:ext cx="9671583" cy="1974220"/>
              <a:chOff x="0" y="0"/>
              <a:chExt cx="1910436" cy="389969"/>
            </a:xfrm>
          </p:grpSpPr>
          <p:sp>
            <p:nvSpPr>
              <p:cNvPr id="45" name="Freeform 45"/>
              <p:cNvSpPr/>
              <p:nvPr/>
            </p:nvSpPr>
            <p:spPr>
              <a:xfrm>
                <a:off x="0" y="0"/>
                <a:ext cx="1900974" cy="389969"/>
              </a:xfrm>
              <a:custGeom>
                <a:avLst/>
                <a:gdLst/>
                <a:ahLst/>
                <a:cxnLst/>
                <a:rect l="l" t="t" r="r" b="b"/>
                <a:pathLst>
                  <a:path w="1900974" h="389969">
                    <a:moveTo>
                      <a:pt x="54704" y="0"/>
                    </a:moveTo>
                    <a:lnTo>
                      <a:pt x="1846271" y="0"/>
                    </a:lnTo>
                    <a:cubicBezTo>
                      <a:pt x="1860779" y="0"/>
                      <a:pt x="1874693" y="5763"/>
                      <a:pt x="1884952" y="16022"/>
                    </a:cubicBezTo>
                    <a:cubicBezTo>
                      <a:pt x="1895211" y="26281"/>
                      <a:pt x="1900974" y="40195"/>
                      <a:pt x="1900974" y="54704"/>
                    </a:cubicBezTo>
                    <a:lnTo>
                      <a:pt x="1900974" y="335266"/>
                    </a:lnTo>
                    <a:cubicBezTo>
                      <a:pt x="1900974" y="365478"/>
                      <a:pt x="1876483" y="389969"/>
                      <a:pt x="1846271" y="389969"/>
                    </a:cubicBezTo>
                    <a:lnTo>
                      <a:pt x="54704" y="389969"/>
                    </a:lnTo>
                    <a:cubicBezTo>
                      <a:pt x="24492" y="389969"/>
                      <a:pt x="0" y="365478"/>
                      <a:pt x="0" y="335266"/>
                    </a:cubicBezTo>
                    <a:lnTo>
                      <a:pt x="0" y="54704"/>
                    </a:lnTo>
                    <a:cubicBezTo>
                      <a:pt x="0" y="24492"/>
                      <a:pt x="24492" y="0"/>
                      <a:pt x="54704" y="0"/>
                    </a:cubicBezTo>
                    <a:close/>
                  </a:path>
                </a:pathLst>
              </a:custGeom>
              <a:solidFill>
                <a:srgbClr val="FFFFFF"/>
              </a:solidFill>
            </p:spPr>
            <p:txBody>
              <a:bodyPr/>
              <a:lstStyle/>
              <a:p>
                <a:endParaRPr lang="en-GB"/>
              </a:p>
            </p:txBody>
          </p:sp>
          <p:sp>
            <p:nvSpPr>
              <p:cNvPr id="46" name="TextBox 46"/>
              <p:cNvSpPr txBox="1"/>
              <p:nvPr/>
            </p:nvSpPr>
            <p:spPr>
              <a:xfrm>
                <a:off x="9462" y="47065"/>
                <a:ext cx="1900974" cy="291140"/>
              </a:xfrm>
              <a:prstGeom prst="rect">
                <a:avLst/>
              </a:prstGeom>
            </p:spPr>
            <p:txBody>
              <a:bodyPr lIns="50800" tIns="50800" rIns="50800" bIns="50800" rtlCol="0" anchor="ctr"/>
              <a:lstStyle/>
              <a:p>
                <a:pPr algn="r" rtl="1">
                  <a:lnSpc>
                    <a:spcPts val="4799"/>
                  </a:lnSpc>
                </a:pPr>
                <a:r>
                  <a:rPr lang="ar-EG" sz="3999">
                    <a:solidFill>
                      <a:srgbClr val="000000"/>
                    </a:solidFill>
                    <a:latin typeface="Arial"/>
                    <a:ea typeface="Arial"/>
                    <a:cs typeface="Arial"/>
                    <a:sym typeface="Arial"/>
                    <a:rtl/>
                  </a:rPr>
                  <a:t> انا احب القراءة و ال</a:t>
                </a:r>
                <a:r>
                  <a:rPr lang="ar-EG" sz="3999">
                    <a:solidFill>
                      <a:srgbClr val="737373"/>
                    </a:solidFill>
                    <a:latin typeface="Arial"/>
                    <a:ea typeface="Arial"/>
                    <a:cs typeface="Arial"/>
                    <a:sym typeface="Arial"/>
                    <a:rtl/>
                  </a:rPr>
                  <a:t>كتابة</a:t>
                </a:r>
              </a:p>
            </p:txBody>
          </p:sp>
        </p:grpSp>
        <p:sp>
          <p:nvSpPr>
            <p:cNvPr id="47" name="Freeform 47"/>
            <p:cNvSpPr/>
            <p:nvPr/>
          </p:nvSpPr>
          <p:spPr>
            <a:xfrm>
              <a:off x="3084641" y="452147"/>
              <a:ext cx="752297" cy="1154455"/>
            </a:xfrm>
            <a:custGeom>
              <a:avLst/>
              <a:gdLst/>
              <a:ahLst/>
              <a:cxnLst/>
              <a:rect l="l" t="t" r="r" b="b"/>
              <a:pathLst>
                <a:path w="752298" h="752298">
                  <a:moveTo>
                    <a:pt x="0" y="0"/>
                  </a:moveTo>
                  <a:lnTo>
                    <a:pt x="752298" y="0"/>
                  </a:lnTo>
                  <a:lnTo>
                    <a:pt x="752298" y="752298"/>
                  </a:lnTo>
                  <a:lnTo>
                    <a:pt x="0" y="752298"/>
                  </a:lnTo>
                  <a:lnTo>
                    <a:pt x="0" y="0"/>
                  </a:lnTo>
                  <a:close/>
                </a:path>
              </a:pathLst>
            </a:custGeom>
            <a:blipFill>
              <a:blip r:embed="rId18"/>
              <a:stretch>
                <a:fillRect/>
              </a:stretch>
            </a:blipFill>
          </p:spPr>
          <p:txBody>
            <a:bodyPr/>
            <a:lstStyle/>
            <a:p>
              <a:endParaRPr lang="en-GB"/>
            </a:p>
          </p:txBody>
        </p:sp>
      </p:grpSp>
      <p:sp>
        <p:nvSpPr>
          <p:cNvPr id="48" name="Freeform 48"/>
          <p:cNvSpPr/>
          <p:nvPr/>
        </p:nvSpPr>
        <p:spPr>
          <a:xfrm>
            <a:off x="5415624" y="5772745"/>
            <a:ext cx="1571080" cy="686522"/>
          </a:xfrm>
          <a:custGeom>
            <a:avLst/>
            <a:gdLst/>
            <a:ahLst/>
            <a:cxnLst/>
            <a:rect l="l" t="t" r="r" b="b"/>
            <a:pathLst>
              <a:path w="1571080" h="686522">
                <a:moveTo>
                  <a:pt x="0" y="0"/>
                </a:moveTo>
                <a:lnTo>
                  <a:pt x="1571080" y="0"/>
                </a:lnTo>
                <a:lnTo>
                  <a:pt x="1571080" y="686522"/>
                </a:lnTo>
                <a:lnTo>
                  <a:pt x="0" y="68652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GB"/>
          </a:p>
        </p:txBody>
      </p:sp>
      <p:sp>
        <p:nvSpPr>
          <p:cNvPr id="49" name="Freeform 49"/>
          <p:cNvSpPr/>
          <p:nvPr/>
        </p:nvSpPr>
        <p:spPr>
          <a:xfrm>
            <a:off x="11244734" y="5785892"/>
            <a:ext cx="1571080" cy="686522"/>
          </a:xfrm>
          <a:custGeom>
            <a:avLst/>
            <a:gdLst/>
            <a:ahLst/>
            <a:cxnLst/>
            <a:rect l="l" t="t" r="r" b="b"/>
            <a:pathLst>
              <a:path w="1571080" h="686522">
                <a:moveTo>
                  <a:pt x="0" y="0"/>
                </a:moveTo>
                <a:lnTo>
                  <a:pt x="1571080" y="0"/>
                </a:lnTo>
                <a:lnTo>
                  <a:pt x="1571080" y="686522"/>
                </a:lnTo>
                <a:lnTo>
                  <a:pt x="0" y="68652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GB"/>
          </a:p>
        </p:txBody>
      </p:sp>
      <p:sp>
        <p:nvSpPr>
          <p:cNvPr id="50" name="Freeform 50"/>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21"/>
            <a:stretch>
              <a:fillRect/>
            </a:stretch>
          </a:blipFill>
        </p:spPr>
        <p:txBody>
          <a:bodyPr/>
          <a:lstStyle/>
          <a:p>
            <a:endParaRPr lang="en-GB"/>
          </a:p>
        </p:txBody>
      </p:sp>
      <p:sp>
        <p:nvSpPr>
          <p:cNvPr id="51" name="TextBox 51"/>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3446751" y="3317300"/>
            <a:ext cx="7673841" cy="2962275"/>
          </a:xfrm>
          <a:prstGeom prst="rect">
            <a:avLst/>
          </a:prstGeom>
        </p:spPr>
        <p:txBody>
          <a:bodyPr lIns="0" tIns="0" rIns="0" bIns="0" rtlCol="0" anchor="t">
            <a:spAutoFit/>
          </a:bodyPr>
          <a:lstStyle/>
          <a:p>
            <a:pPr algn="ctr">
              <a:lnSpc>
                <a:spcPts val="11519"/>
              </a:lnSpc>
            </a:pPr>
            <a:r>
              <a:rPr lang="en-US" sz="9600">
                <a:solidFill>
                  <a:srgbClr val="FFFFFF"/>
                </a:solidFill>
                <a:latin typeface="Arimo"/>
                <a:ea typeface="Arimo"/>
                <a:cs typeface="Arimo"/>
                <a:sym typeface="Arimo"/>
              </a:rPr>
              <a:t>PROBLEM STATEMENT</a:t>
            </a:r>
          </a:p>
        </p:txBody>
      </p:sp>
      <p:grpSp>
        <p:nvGrpSpPr>
          <p:cNvPr id="15" name="Group 15"/>
          <p:cNvGrpSpPr/>
          <p:nvPr/>
        </p:nvGrpSpPr>
        <p:grpSpPr>
          <a:xfrm>
            <a:off x="11565750" y="3737150"/>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00CFCC"/>
            </a:solidFill>
          </p:spPr>
          <p:txBody>
            <a:bodyPr/>
            <a:lstStyle/>
            <a:p>
              <a:endParaRPr lang="en-GB"/>
            </a:p>
          </p:txBody>
        </p:sp>
      </p:grpSp>
      <p:sp>
        <p:nvSpPr>
          <p:cNvPr id="17" name="TextBox 17"/>
          <p:cNvSpPr txBox="1"/>
          <p:nvPr/>
        </p:nvSpPr>
        <p:spPr>
          <a:xfrm>
            <a:off x="11761225" y="4288250"/>
            <a:ext cx="1779150" cy="1020375"/>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01</a:t>
            </a:r>
          </a:p>
        </p:txBody>
      </p:sp>
      <p:grpSp>
        <p:nvGrpSpPr>
          <p:cNvPr id="18" name="Group 18"/>
          <p:cNvGrpSpPr/>
          <p:nvPr/>
        </p:nvGrpSpPr>
        <p:grpSpPr>
          <a:xfrm>
            <a:off x="2740952" y="77380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2739900" y="77380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00CFCC"/>
            </a:solidFill>
          </p:spPr>
          <p:txBody>
            <a:bodyPr/>
            <a:lstStyle/>
            <a:p>
              <a:endParaRPr lang="en-GB"/>
            </a:p>
          </p:txBody>
        </p:sp>
      </p:grpSp>
      <p:sp>
        <p:nvSpPr>
          <p:cNvPr id="22" name="AutoShape 22"/>
          <p:cNvSpPr/>
          <p:nvPr/>
        </p:nvSpPr>
        <p:spPr>
          <a:xfrm>
            <a:off x="11653618" y="6875825"/>
            <a:ext cx="1994464" cy="19050"/>
          </a:xfrm>
          <a:prstGeom prst="line">
            <a:avLst/>
          </a:prstGeom>
          <a:ln w="19050" cap="rnd">
            <a:solidFill>
              <a:srgbClr val="00CFCC"/>
            </a:solidFill>
            <a:prstDash val="solid"/>
            <a:headEnd type="none" w="sm" len="sm"/>
            <a:tailEnd type="none" w="sm" len="sm"/>
          </a:ln>
        </p:spPr>
        <p:txBody>
          <a:bodyPr/>
          <a:lstStyle/>
          <a:p>
            <a:endParaRPr lang="en-GB"/>
          </a:p>
        </p:txBody>
      </p:sp>
      <p:sp>
        <p:nvSpPr>
          <p:cNvPr id="23" name="Freeform 22">
            <a:extLst>
              <a:ext uri="{FF2B5EF4-FFF2-40B4-BE49-F238E27FC236}">
                <a16:creationId xmlns:a16="http://schemas.microsoft.com/office/drawing/2014/main" id="{FDD693B2-5DB3-85EE-0BFF-49F341E7D502}"/>
              </a:ext>
            </a:extLst>
          </p:cNvPr>
          <p:cNvSpPr/>
          <p:nvPr/>
        </p:nvSpPr>
        <p:spPr>
          <a:xfrm>
            <a:off x="18720185" y="2893364"/>
            <a:ext cx="7797415" cy="5204774"/>
          </a:xfrm>
          <a:custGeom>
            <a:avLst/>
            <a:gdLst/>
            <a:ahLst/>
            <a:cxnLst/>
            <a:rect l="l" t="t" r="r" b="b"/>
            <a:pathLst>
              <a:path w="7797415" h="5204774">
                <a:moveTo>
                  <a:pt x="0" y="0"/>
                </a:moveTo>
                <a:lnTo>
                  <a:pt x="7797415" y="0"/>
                </a:lnTo>
                <a:lnTo>
                  <a:pt x="7797415" y="5204774"/>
                </a:lnTo>
                <a:lnTo>
                  <a:pt x="0" y="5204774"/>
                </a:lnTo>
                <a:lnTo>
                  <a:pt x="0" y="0"/>
                </a:lnTo>
                <a:close/>
              </a:path>
            </a:pathLst>
          </a:custGeom>
          <a:blipFill>
            <a:blip r:embed="rId9"/>
            <a:stretch>
              <a:fillRect l="-31" r="-31"/>
            </a:stretch>
          </a:blipFill>
        </p:spPr>
        <p:txBody>
          <a:bodyPr/>
          <a:lstStyle/>
          <a:p>
            <a:endParaRPr lang="en-GB"/>
          </a:p>
        </p:txBody>
      </p:sp>
      <p:sp>
        <p:nvSpPr>
          <p:cNvPr id="24" name="TextBox 23">
            <a:extLst>
              <a:ext uri="{FF2B5EF4-FFF2-40B4-BE49-F238E27FC236}">
                <a16:creationId xmlns:a16="http://schemas.microsoft.com/office/drawing/2014/main" id="{3E590836-C57E-089D-D036-2D238E02812A}"/>
              </a:ext>
            </a:extLst>
          </p:cNvPr>
          <p:cNvSpPr txBox="1"/>
          <p:nvPr/>
        </p:nvSpPr>
        <p:spPr>
          <a:xfrm>
            <a:off x="-7620000" y="3524250"/>
            <a:ext cx="6885750" cy="3219450"/>
          </a:xfrm>
          <a:prstGeom prst="rect">
            <a:avLst/>
          </a:prstGeom>
        </p:spPr>
        <p:txBody>
          <a:bodyPr lIns="0" tIns="0" rIns="0" bIns="0" rtlCol="0" anchor="t">
            <a:spAutoFit/>
          </a:bodyPr>
          <a:lstStyle/>
          <a:p>
            <a:pPr algn="just">
              <a:lnSpc>
                <a:spcPts val="4200"/>
              </a:lnSpc>
            </a:pPr>
            <a:r>
              <a:rPr lang="en-US" sz="3500">
                <a:solidFill>
                  <a:srgbClr val="FFFFFF"/>
                </a:solidFill>
                <a:latin typeface="Maven Pro"/>
                <a:ea typeface="Maven Pro"/>
                <a:cs typeface="Maven Pro"/>
                <a:sym typeface="Maven Pro"/>
              </a:rPr>
              <a:t>Computers have rapidly evolved changing people’s lives, but their rapid advancement has created barriers for people with disabilities, particularly those with hand movement impairments.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7468914" y="1705823"/>
            <a:ext cx="3350173" cy="3437677"/>
            <a:chOff x="0" y="0"/>
            <a:chExt cx="4466897" cy="4583570"/>
          </a:xfrm>
        </p:grpSpPr>
        <p:sp>
          <p:nvSpPr>
            <p:cNvPr id="3" name="Freeform 3"/>
            <p:cNvSpPr/>
            <p:nvPr/>
          </p:nvSpPr>
          <p:spPr>
            <a:xfrm>
              <a:off x="0" y="0"/>
              <a:ext cx="4466897" cy="4583570"/>
            </a:xfrm>
            <a:custGeom>
              <a:avLst/>
              <a:gdLst/>
              <a:ahLst/>
              <a:cxnLst/>
              <a:rect l="l" t="t" r="r" b="b"/>
              <a:pathLst>
                <a:path w="4466897" h="4583570">
                  <a:moveTo>
                    <a:pt x="0" y="0"/>
                  </a:moveTo>
                  <a:lnTo>
                    <a:pt x="4466897" y="0"/>
                  </a:lnTo>
                  <a:lnTo>
                    <a:pt x="4466897" y="4583570"/>
                  </a:lnTo>
                  <a:lnTo>
                    <a:pt x="0" y="458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TextBox 4"/>
            <p:cNvSpPr txBox="1"/>
            <p:nvPr/>
          </p:nvSpPr>
          <p:spPr>
            <a:xfrm rot="1282562">
              <a:off x="2692574" y="2667027"/>
              <a:ext cx="1258678" cy="1386670"/>
            </a:xfrm>
            <a:prstGeom prst="rect">
              <a:avLst/>
            </a:prstGeom>
          </p:spPr>
          <p:txBody>
            <a:bodyPr lIns="0" tIns="0" rIns="0" bIns="0" rtlCol="0" anchor="t">
              <a:spAutoFit/>
            </a:bodyPr>
            <a:lstStyle/>
            <a:p>
              <a:pPr algn="ctr">
                <a:lnSpc>
                  <a:spcPts val="8020"/>
                </a:lnSpc>
              </a:pPr>
              <a:r>
                <a:rPr lang="en-US" sz="6683" b="1">
                  <a:solidFill>
                    <a:srgbClr val="00CFCC"/>
                  </a:solidFill>
                  <a:latin typeface="Arimo Bold"/>
                  <a:ea typeface="Arimo Bold"/>
                  <a:cs typeface="Arimo Bold"/>
                  <a:sym typeface="Arimo Bold"/>
                </a:rPr>
                <a:t>T</a:t>
              </a:r>
            </a:p>
          </p:txBody>
        </p:sp>
        <p:sp>
          <p:nvSpPr>
            <p:cNvPr id="5" name="TextBox 5"/>
            <p:cNvSpPr txBox="1"/>
            <p:nvPr/>
          </p:nvSpPr>
          <p:spPr>
            <a:xfrm>
              <a:off x="331965" y="2326870"/>
              <a:ext cx="1258678" cy="1386670"/>
            </a:xfrm>
            <a:prstGeom prst="rect">
              <a:avLst/>
            </a:prstGeom>
          </p:spPr>
          <p:txBody>
            <a:bodyPr lIns="0" tIns="0" rIns="0" bIns="0" rtlCol="0" anchor="t">
              <a:spAutoFit/>
            </a:bodyPr>
            <a:lstStyle/>
            <a:p>
              <a:pPr algn="ctr">
                <a:lnSpc>
                  <a:spcPts val="8020"/>
                </a:lnSpc>
              </a:pPr>
              <a:r>
                <a:rPr lang="en-US" sz="6683" b="1">
                  <a:solidFill>
                    <a:srgbClr val="FFFFFF"/>
                  </a:solidFill>
                  <a:latin typeface="Arimo Bold"/>
                  <a:ea typeface="Arimo Bold"/>
                  <a:cs typeface="Arimo Bold"/>
                  <a:sym typeface="Arimo Bold"/>
                </a:rPr>
                <a:t>O</a:t>
              </a:r>
            </a:p>
          </p:txBody>
        </p:sp>
        <p:sp>
          <p:nvSpPr>
            <p:cNvPr id="6" name="TextBox 6"/>
            <p:cNvSpPr txBox="1"/>
            <p:nvPr/>
          </p:nvSpPr>
          <p:spPr>
            <a:xfrm>
              <a:off x="2233448" y="226068"/>
              <a:ext cx="1258678" cy="1386670"/>
            </a:xfrm>
            <a:prstGeom prst="rect">
              <a:avLst/>
            </a:prstGeom>
          </p:spPr>
          <p:txBody>
            <a:bodyPr lIns="0" tIns="0" rIns="0" bIns="0" rtlCol="0" anchor="t">
              <a:spAutoFit/>
            </a:bodyPr>
            <a:lstStyle/>
            <a:p>
              <a:pPr algn="ctr">
                <a:lnSpc>
                  <a:spcPts val="8020"/>
                </a:lnSpc>
              </a:pPr>
              <a:r>
                <a:rPr lang="en-US" sz="6683" b="1">
                  <a:solidFill>
                    <a:srgbClr val="FFFFFF"/>
                  </a:solidFill>
                  <a:latin typeface="Arimo Bold"/>
                  <a:ea typeface="Arimo Bold"/>
                  <a:cs typeface="Arimo Bold"/>
                  <a:sym typeface="Arimo Bold"/>
                </a:rPr>
                <a:t>W</a:t>
              </a:r>
            </a:p>
          </p:txBody>
        </p:sp>
        <p:sp>
          <p:nvSpPr>
            <p:cNvPr id="7" name="TextBox 7"/>
            <p:cNvSpPr txBox="1"/>
            <p:nvPr/>
          </p:nvSpPr>
          <p:spPr>
            <a:xfrm>
              <a:off x="219969" y="226068"/>
              <a:ext cx="1258678" cy="1386670"/>
            </a:xfrm>
            <a:prstGeom prst="rect">
              <a:avLst/>
            </a:prstGeom>
          </p:spPr>
          <p:txBody>
            <a:bodyPr lIns="0" tIns="0" rIns="0" bIns="0" rtlCol="0" anchor="t">
              <a:spAutoFit/>
            </a:bodyPr>
            <a:lstStyle/>
            <a:p>
              <a:pPr algn="ctr">
                <a:lnSpc>
                  <a:spcPts val="8020"/>
                </a:lnSpc>
              </a:pPr>
              <a:r>
                <a:rPr lang="en-US" sz="6683" b="1">
                  <a:solidFill>
                    <a:srgbClr val="00CFCC"/>
                  </a:solidFill>
                  <a:latin typeface="Arimo Bold"/>
                  <a:ea typeface="Arimo Bold"/>
                  <a:cs typeface="Arimo Bold"/>
                  <a:sym typeface="Arimo Bold"/>
                </a:rPr>
                <a:t>S</a:t>
              </a:r>
            </a:p>
          </p:txBody>
        </p:sp>
      </p:grpSp>
      <p:sp>
        <p:nvSpPr>
          <p:cNvPr id="8" name="TextBox 8"/>
          <p:cNvSpPr txBox="1"/>
          <p:nvPr/>
        </p:nvSpPr>
        <p:spPr>
          <a:xfrm>
            <a:off x="5140921" y="5291192"/>
            <a:ext cx="7949007" cy="2962275"/>
          </a:xfrm>
          <a:prstGeom prst="rect">
            <a:avLst/>
          </a:prstGeom>
        </p:spPr>
        <p:txBody>
          <a:bodyPr lIns="0" tIns="0" rIns="0" bIns="0" rtlCol="0" anchor="t">
            <a:spAutoFit/>
          </a:bodyPr>
          <a:lstStyle/>
          <a:p>
            <a:pPr algn="ctr">
              <a:lnSpc>
                <a:spcPts val="11519"/>
              </a:lnSpc>
            </a:pPr>
            <a:r>
              <a:rPr lang="en-US" sz="9600" b="1">
                <a:solidFill>
                  <a:srgbClr val="FFFFFF"/>
                </a:solidFill>
                <a:latin typeface="Arimo Bold"/>
                <a:ea typeface="Arimo Bold"/>
                <a:cs typeface="Arimo Bold"/>
                <a:sym typeface="Arimo Bold"/>
              </a:rPr>
              <a:t>SWOT</a:t>
            </a:r>
          </a:p>
          <a:p>
            <a:pPr algn="ctr">
              <a:lnSpc>
                <a:spcPts val="11519"/>
              </a:lnSpc>
            </a:pPr>
            <a:r>
              <a:rPr lang="en-US" sz="9600" b="1">
                <a:solidFill>
                  <a:srgbClr val="FFFFFF"/>
                </a:solidFill>
                <a:latin typeface="Arimo Bold"/>
                <a:ea typeface="Arimo Bold"/>
                <a:cs typeface="Arimo Bold"/>
                <a:sym typeface="Arimo Bold"/>
              </a:rPr>
              <a:t>ANALYSIS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3035484" y="5034484"/>
            <a:ext cx="10505031" cy="105050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7EC"/>
            </a:solidFill>
          </p:spPr>
          <p:txBody>
            <a:bodyPr/>
            <a:lstStyle/>
            <a:p>
              <a:endParaRPr lang="en-GB"/>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00"/>
                </a:lnSpc>
              </a:pPr>
              <a:endParaRPr/>
            </a:p>
          </p:txBody>
        </p:sp>
      </p:grpSp>
      <p:sp>
        <p:nvSpPr>
          <p:cNvPr id="5" name="TextBox 5"/>
          <p:cNvSpPr txBox="1"/>
          <p:nvPr/>
        </p:nvSpPr>
        <p:spPr>
          <a:xfrm>
            <a:off x="15307946" y="5924447"/>
            <a:ext cx="2980054" cy="4362553"/>
          </a:xfrm>
          <a:prstGeom prst="rect">
            <a:avLst/>
          </a:prstGeom>
        </p:spPr>
        <p:txBody>
          <a:bodyPr lIns="0" tIns="0" rIns="0" bIns="0" rtlCol="0" anchor="t">
            <a:spAutoFit/>
          </a:bodyPr>
          <a:lstStyle/>
          <a:p>
            <a:pPr algn="ctr">
              <a:lnSpc>
                <a:spcPts val="35694"/>
              </a:lnSpc>
            </a:pPr>
            <a:r>
              <a:rPr lang="en-US" sz="25495" b="1">
                <a:solidFill>
                  <a:srgbClr val="002845"/>
                </a:solidFill>
                <a:latin typeface="Canva Sans Bold"/>
                <a:ea typeface="Canva Sans Bold"/>
                <a:cs typeface="Canva Sans Bold"/>
                <a:sym typeface="Canva Sans Bold"/>
              </a:rPr>
              <a:t>S</a:t>
            </a:r>
          </a:p>
        </p:txBody>
      </p:sp>
      <p:sp>
        <p:nvSpPr>
          <p:cNvPr id="6" name="Freeform 6"/>
          <p:cNvSpPr/>
          <p:nvPr/>
        </p:nvSpPr>
        <p:spPr>
          <a:xfrm>
            <a:off x="374767"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1709125" y="4072459"/>
            <a:ext cx="11326360" cy="1876425"/>
          </a:xfrm>
          <a:prstGeom prst="rect">
            <a:avLst/>
          </a:prstGeom>
        </p:spPr>
        <p:txBody>
          <a:bodyPr lIns="0" tIns="0" rIns="0" bIns="0" rtlCol="0" anchor="t">
            <a:spAutoFit/>
          </a:bodyPr>
          <a:lstStyle/>
          <a:p>
            <a:pPr algn="ctr">
              <a:lnSpc>
                <a:spcPts val="14400"/>
              </a:lnSpc>
            </a:pPr>
            <a:r>
              <a:rPr lang="en-US" sz="12000" b="1">
                <a:solidFill>
                  <a:srgbClr val="FFFFFF"/>
                </a:solidFill>
                <a:latin typeface="Arimo Bold"/>
                <a:ea typeface="Arimo Bold"/>
                <a:cs typeface="Arimo Bold"/>
                <a:sym typeface="Arimo Bold"/>
              </a:rPr>
              <a:t>STRENGTHS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7971700" y="823350"/>
            <a:ext cx="217300" cy="217300"/>
            <a:chOff x="0" y="0"/>
            <a:chExt cx="289733" cy="289733"/>
          </a:xfrm>
        </p:grpSpPr>
        <p:sp>
          <p:nvSpPr>
            <p:cNvPr id="3" name="Freeform 3"/>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4" name="Group 4"/>
          <p:cNvGrpSpPr/>
          <p:nvPr/>
        </p:nvGrpSpPr>
        <p:grpSpPr>
          <a:xfrm>
            <a:off x="16718900" y="1111750"/>
            <a:ext cx="104950" cy="104900"/>
            <a:chOff x="0" y="0"/>
            <a:chExt cx="139933" cy="139867"/>
          </a:xfrm>
        </p:grpSpPr>
        <p:sp>
          <p:nvSpPr>
            <p:cNvPr id="5" name="Freeform 5"/>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6" name="Group 6"/>
          <p:cNvGrpSpPr/>
          <p:nvPr/>
        </p:nvGrpSpPr>
        <p:grpSpPr>
          <a:xfrm>
            <a:off x="18244200" y="1468500"/>
            <a:ext cx="328700" cy="328700"/>
            <a:chOff x="0" y="0"/>
            <a:chExt cx="438267" cy="438267"/>
          </a:xfrm>
        </p:grpSpPr>
        <p:sp>
          <p:nvSpPr>
            <p:cNvPr id="7" name="Freeform 7"/>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8" name="Group 8"/>
          <p:cNvGrpSpPr/>
          <p:nvPr/>
        </p:nvGrpSpPr>
        <p:grpSpPr>
          <a:xfrm>
            <a:off x="17597200" y="2177300"/>
            <a:ext cx="311850" cy="312750"/>
            <a:chOff x="0" y="0"/>
            <a:chExt cx="415800" cy="417000"/>
          </a:xfrm>
        </p:grpSpPr>
        <p:sp>
          <p:nvSpPr>
            <p:cNvPr id="9" name="Freeform 9"/>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0" name="Group 10"/>
          <p:cNvGrpSpPr/>
          <p:nvPr/>
        </p:nvGrpSpPr>
        <p:grpSpPr>
          <a:xfrm>
            <a:off x="12198684" y="-301200"/>
            <a:ext cx="192090" cy="190924"/>
            <a:chOff x="0" y="0"/>
            <a:chExt cx="256120" cy="254565"/>
          </a:xfrm>
        </p:grpSpPr>
        <p:sp>
          <p:nvSpPr>
            <p:cNvPr id="11" name="Freeform 11"/>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2" name="Group 12"/>
          <p:cNvGrpSpPr/>
          <p:nvPr/>
        </p:nvGrpSpPr>
        <p:grpSpPr>
          <a:xfrm>
            <a:off x="13405046" y="889072"/>
            <a:ext cx="190986" cy="190924"/>
            <a:chOff x="0" y="0"/>
            <a:chExt cx="254648" cy="254565"/>
          </a:xfrm>
        </p:grpSpPr>
        <p:sp>
          <p:nvSpPr>
            <p:cNvPr id="13" name="Freeform 13"/>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4" name="Group 14"/>
          <p:cNvGrpSpPr/>
          <p:nvPr/>
        </p:nvGrpSpPr>
        <p:grpSpPr>
          <a:xfrm>
            <a:off x="11809950" y="286444"/>
            <a:ext cx="164518" cy="164518"/>
            <a:chOff x="0" y="0"/>
            <a:chExt cx="219357" cy="219357"/>
          </a:xfrm>
        </p:grpSpPr>
        <p:sp>
          <p:nvSpPr>
            <p:cNvPr id="15" name="Freeform 15"/>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6" name="Group 16"/>
          <p:cNvGrpSpPr/>
          <p:nvPr/>
        </p:nvGrpSpPr>
        <p:grpSpPr>
          <a:xfrm>
            <a:off x="522533" y="9001204"/>
            <a:ext cx="334300" cy="334300"/>
            <a:chOff x="0" y="0"/>
            <a:chExt cx="445733" cy="445733"/>
          </a:xfrm>
        </p:grpSpPr>
        <p:sp>
          <p:nvSpPr>
            <p:cNvPr id="17" name="Freeform 17"/>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18" name="Group 18"/>
          <p:cNvGrpSpPr/>
          <p:nvPr/>
        </p:nvGrpSpPr>
        <p:grpSpPr>
          <a:xfrm>
            <a:off x="689683" y="5491240"/>
            <a:ext cx="311850" cy="312750"/>
            <a:chOff x="0" y="0"/>
            <a:chExt cx="415800" cy="417000"/>
          </a:xfrm>
        </p:grpSpPr>
        <p:sp>
          <p:nvSpPr>
            <p:cNvPr id="19" name="Freeform 19"/>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20" name="Group 20"/>
          <p:cNvGrpSpPr/>
          <p:nvPr/>
        </p:nvGrpSpPr>
        <p:grpSpPr>
          <a:xfrm>
            <a:off x="6672531" y="1539390"/>
            <a:ext cx="1447800" cy="1447800"/>
            <a:chOff x="0" y="0"/>
            <a:chExt cx="1930400" cy="1930400"/>
          </a:xfrm>
        </p:grpSpPr>
        <p:sp>
          <p:nvSpPr>
            <p:cNvPr id="21" name="Freeform 21"/>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22" name="Group 22"/>
          <p:cNvGrpSpPr/>
          <p:nvPr/>
        </p:nvGrpSpPr>
        <p:grpSpPr>
          <a:xfrm>
            <a:off x="6672531" y="4356190"/>
            <a:ext cx="1447800" cy="1447800"/>
            <a:chOff x="0" y="0"/>
            <a:chExt cx="1930400" cy="1930400"/>
          </a:xfrm>
        </p:grpSpPr>
        <p:sp>
          <p:nvSpPr>
            <p:cNvPr id="23" name="Freeform 23"/>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FF9973"/>
            </a:solidFill>
          </p:spPr>
          <p:txBody>
            <a:bodyPr/>
            <a:lstStyle/>
            <a:p>
              <a:endParaRPr lang="en-GB"/>
            </a:p>
          </p:txBody>
        </p:sp>
      </p:grpSp>
      <p:grpSp>
        <p:nvGrpSpPr>
          <p:cNvPr id="24" name="Group 24"/>
          <p:cNvGrpSpPr/>
          <p:nvPr/>
        </p:nvGrpSpPr>
        <p:grpSpPr>
          <a:xfrm>
            <a:off x="9469431" y="1539390"/>
            <a:ext cx="1447800" cy="1447800"/>
            <a:chOff x="0" y="0"/>
            <a:chExt cx="1930400" cy="1930400"/>
          </a:xfrm>
        </p:grpSpPr>
        <p:sp>
          <p:nvSpPr>
            <p:cNvPr id="25" name="Freeform 25"/>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26" name="AutoShape 26"/>
          <p:cNvSpPr/>
          <p:nvPr/>
        </p:nvSpPr>
        <p:spPr>
          <a:xfrm flipH="1">
            <a:off x="7328431" y="5778095"/>
            <a:ext cx="2796900" cy="1369000"/>
          </a:xfrm>
          <a:prstGeom prst="line">
            <a:avLst/>
          </a:prstGeom>
          <a:ln w="9525" cap="rnd">
            <a:solidFill>
              <a:srgbClr val="FFD6E1"/>
            </a:solidFill>
            <a:prstDash val="solid"/>
            <a:headEnd type="none" w="sm" len="sm"/>
            <a:tailEnd type="none" w="sm" len="sm"/>
          </a:ln>
        </p:spPr>
        <p:txBody>
          <a:bodyPr/>
          <a:lstStyle/>
          <a:p>
            <a:endParaRPr lang="en-GB"/>
          </a:p>
        </p:txBody>
      </p:sp>
      <p:grpSp>
        <p:nvGrpSpPr>
          <p:cNvPr id="27" name="Group 27"/>
          <p:cNvGrpSpPr/>
          <p:nvPr/>
        </p:nvGrpSpPr>
        <p:grpSpPr>
          <a:xfrm>
            <a:off x="9469431" y="4356190"/>
            <a:ext cx="1447800" cy="1447800"/>
            <a:chOff x="0" y="0"/>
            <a:chExt cx="1930400" cy="1930400"/>
          </a:xfrm>
        </p:grpSpPr>
        <p:sp>
          <p:nvSpPr>
            <p:cNvPr id="28" name="Freeform 28"/>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sp>
        <p:nvSpPr>
          <p:cNvPr id="29" name="AutoShape 29"/>
          <p:cNvSpPr/>
          <p:nvPr/>
        </p:nvSpPr>
        <p:spPr>
          <a:xfrm>
            <a:off x="8120331" y="2263290"/>
            <a:ext cx="1349100" cy="0"/>
          </a:xfrm>
          <a:prstGeom prst="line">
            <a:avLst/>
          </a:prstGeom>
          <a:ln w="9525" cap="rnd">
            <a:solidFill>
              <a:srgbClr val="FFD6E1"/>
            </a:solidFill>
            <a:prstDash val="solid"/>
            <a:headEnd type="none" w="sm" len="sm"/>
            <a:tailEnd type="none" w="sm" len="sm"/>
          </a:ln>
        </p:spPr>
        <p:txBody>
          <a:bodyPr/>
          <a:lstStyle/>
          <a:p>
            <a:endParaRPr lang="en-GB"/>
          </a:p>
        </p:txBody>
      </p:sp>
      <p:sp>
        <p:nvSpPr>
          <p:cNvPr id="30" name="AutoShape 30"/>
          <p:cNvSpPr/>
          <p:nvPr/>
        </p:nvSpPr>
        <p:spPr>
          <a:xfrm flipH="1">
            <a:off x="7396431" y="2987190"/>
            <a:ext cx="2796900" cy="1369000"/>
          </a:xfrm>
          <a:prstGeom prst="line">
            <a:avLst/>
          </a:prstGeom>
          <a:ln w="9525" cap="rnd">
            <a:solidFill>
              <a:srgbClr val="FFD6E1"/>
            </a:solidFill>
            <a:prstDash val="solid"/>
            <a:headEnd type="none" w="sm" len="sm"/>
            <a:tailEnd type="none" w="sm" len="sm"/>
          </a:ln>
        </p:spPr>
        <p:txBody>
          <a:bodyPr/>
          <a:lstStyle/>
          <a:p>
            <a:endParaRPr lang="en-GB"/>
          </a:p>
        </p:txBody>
      </p:sp>
      <p:sp>
        <p:nvSpPr>
          <p:cNvPr id="31" name="AutoShape 31"/>
          <p:cNvSpPr/>
          <p:nvPr/>
        </p:nvSpPr>
        <p:spPr>
          <a:xfrm>
            <a:off x="8120331" y="5080090"/>
            <a:ext cx="1349100" cy="0"/>
          </a:xfrm>
          <a:prstGeom prst="line">
            <a:avLst/>
          </a:prstGeom>
          <a:ln w="9525" cap="rnd">
            <a:solidFill>
              <a:srgbClr val="FFD6E1"/>
            </a:solidFill>
            <a:prstDash val="solid"/>
            <a:headEnd type="none" w="sm" len="sm"/>
            <a:tailEnd type="none" w="sm" len="sm"/>
          </a:ln>
        </p:spPr>
        <p:txBody>
          <a:bodyPr/>
          <a:lstStyle/>
          <a:p>
            <a:endParaRPr lang="en-GB"/>
          </a:p>
        </p:txBody>
      </p:sp>
      <p:sp>
        <p:nvSpPr>
          <p:cNvPr id="32" name="Freeform 32"/>
          <p:cNvSpPr/>
          <p:nvPr/>
        </p:nvSpPr>
        <p:spPr>
          <a:xfrm>
            <a:off x="9589196" y="2059720"/>
            <a:ext cx="1208270" cy="407139"/>
          </a:xfrm>
          <a:custGeom>
            <a:avLst/>
            <a:gdLst/>
            <a:ahLst/>
            <a:cxnLst/>
            <a:rect l="l" t="t" r="r" b="b"/>
            <a:pathLst>
              <a:path w="1208270" h="407139">
                <a:moveTo>
                  <a:pt x="0" y="0"/>
                </a:moveTo>
                <a:lnTo>
                  <a:pt x="1208270" y="0"/>
                </a:lnTo>
                <a:lnTo>
                  <a:pt x="1208270" y="407140"/>
                </a:lnTo>
                <a:lnTo>
                  <a:pt x="0" y="407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3" name="Freeform 33"/>
          <p:cNvSpPr/>
          <p:nvPr/>
        </p:nvSpPr>
        <p:spPr>
          <a:xfrm>
            <a:off x="6759528" y="4882666"/>
            <a:ext cx="1260829" cy="521668"/>
          </a:xfrm>
          <a:custGeom>
            <a:avLst/>
            <a:gdLst/>
            <a:ahLst/>
            <a:cxnLst/>
            <a:rect l="l" t="t" r="r" b="b"/>
            <a:pathLst>
              <a:path w="1260829" h="521668">
                <a:moveTo>
                  <a:pt x="0" y="0"/>
                </a:moveTo>
                <a:lnTo>
                  <a:pt x="1260829" y="0"/>
                </a:lnTo>
                <a:lnTo>
                  <a:pt x="1260829" y="521668"/>
                </a:lnTo>
                <a:lnTo>
                  <a:pt x="0" y="521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4" name="Freeform 34"/>
          <p:cNvSpPr/>
          <p:nvPr/>
        </p:nvSpPr>
        <p:spPr>
          <a:xfrm>
            <a:off x="6817942" y="1797200"/>
            <a:ext cx="1144002" cy="963042"/>
          </a:xfrm>
          <a:custGeom>
            <a:avLst/>
            <a:gdLst/>
            <a:ahLst/>
            <a:cxnLst/>
            <a:rect l="l" t="t" r="r" b="b"/>
            <a:pathLst>
              <a:path w="1144002" h="963042">
                <a:moveTo>
                  <a:pt x="0" y="0"/>
                </a:moveTo>
                <a:lnTo>
                  <a:pt x="1144001" y="0"/>
                </a:lnTo>
                <a:lnTo>
                  <a:pt x="1144001" y="963042"/>
                </a:lnTo>
                <a:lnTo>
                  <a:pt x="0" y="9630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35" name="Group 35"/>
          <p:cNvGrpSpPr/>
          <p:nvPr/>
        </p:nvGrpSpPr>
        <p:grpSpPr>
          <a:xfrm>
            <a:off x="6675568" y="7147095"/>
            <a:ext cx="1447800" cy="1447800"/>
            <a:chOff x="0" y="0"/>
            <a:chExt cx="1930400" cy="1930400"/>
          </a:xfrm>
        </p:grpSpPr>
        <p:sp>
          <p:nvSpPr>
            <p:cNvPr id="36" name="Freeform 3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37" name="Freeform 37"/>
          <p:cNvSpPr/>
          <p:nvPr/>
        </p:nvSpPr>
        <p:spPr>
          <a:xfrm>
            <a:off x="6860778" y="7335008"/>
            <a:ext cx="1058330" cy="1071973"/>
          </a:xfrm>
          <a:custGeom>
            <a:avLst/>
            <a:gdLst/>
            <a:ahLst/>
            <a:cxnLst/>
            <a:rect l="l" t="t" r="r" b="b"/>
            <a:pathLst>
              <a:path w="1058330" h="1071973">
                <a:moveTo>
                  <a:pt x="0" y="0"/>
                </a:moveTo>
                <a:lnTo>
                  <a:pt x="1058329" y="0"/>
                </a:lnTo>
                <a:lnTo>
                  <a:pt x="1058329" y="1071974"/>
                </a:lnTo>
                <a:lnTo>
                  <a:pt x="0" y="10719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38" name="Group 38"/>
          <p:cNvGrpSpPr/>
          <p:nvPr/>
        </p:nvGrpSpPr>
        <p:grpSpPr>
          <a:xfrm>
            <a:off x="9727599" y="4589757"/>
            <a:ext cx="931465" cy="980666"/>
            <a:chOff x="0" y="0"/>
            <a:chExt cx="1241954" cy="1307555"/>
          </a:xfrm>
        </p:grpSpPr>
        <p:sp>
          <p:nvSpPr>
            <p:cNvPr id="39" name="Freeform 39"/>
            <p:cNvSpPr/>
            <p:nvPr/>
          </p:nvSpPr>
          <p:spPr>
            <a:xfrm>
              <a:off x="502591" y="0"/>
              <a:ext cx="739363" cy="1307555"/>
            </a:xfrm>
            <a:custGeom>
              <a:avLst/>
              <a:gdLst/>
              <a:ahLst/>
              <a:cxnLst/>
              <a:rect l="l" t="t" r="r" b="b"/>
              <a:pathLst>
                <a:path w="739363" h="1307555">
                  <a:moveTo>
                    <a:pt x="0" y="0"/>
                  </a:moveTo>
                  <a:lnTo>
                    <a:pt x="739363" y="0"/>
                  </a:lnTo>
                  <a:lnTo>
                    <a:pt x="739363" y="1307555"/>
                  </a:lnTo>
                  <a:lnTo>
                    <a:pt x="0" y="13075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40" name="Freeform 40"/>
            <p:cNvSpPr/>
            <p:nvPr/>
          </p:nvSpPr>
          <p:spPr>
            <a:xfrm>
              <a:off x="0" y="0"/>
              <a:ext cx="306681" cy="1307555"/>
            </a:xfrm>
            <a:custGeom>
              <a:avLst/>
              <a:gdLst/>
              <a:ahLst/>
              <a:cxnLst/>
              <a:rect l="l" t="t" r="r" b="b"/>
              <a:pathLst>
                <a:path w="306681" h="1307555">
                  <a:moveTo>
                    <a:pt x="0" y="0"/>
                  </a:moveTo>
                  <a:lnTo>
                    <a:pt x="306681" y="0"/>
                  </a:lnTo>
                  <a:lnTo>
                    <a:pt x="306681" y="1307555"/>
                  </a:lnTo>
                  <a:lnTo>
                    <a:pt x="0" y="13075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grpSp>
      <p:sp>
        <p:nvSpPr>
          <p:cNvPr id="41" name="AutoShape 41"/>
          <p:cNvSpPr/>
          <p:nvPr/>
        </p:nvSpPr>
        <p:spPr>
          <a:xfrm>
            <a:off x="8120331" y="7875758"/>
            <a:ext cx="1349100" cy="0"/>
          </a:xfrm>
          <a:prstGeom prst="line">
            <a:avLst/>
          </a:prstGeom>
          <a:ln w="9525" cap="rnd">
            <a:solidFill>
              <a:srgbClr val="FFD6E1"/>
            </a:solidFill>
            <a:prstDash val="solid"/>
            <a:headEnd type="none" w="sm" len="sm"/>
            <a:tailEnd type="none" w="sm" len="sm"/>
          </a:ln>
        </p:spPr>
        <p:txBody>
          <a:bodyPr/>
          <a:lstStyle/>
          <a:p>
            <a:endParaRPr lang="en-GB"/>
          </a:p>
        </p:txBody>
      </p:sp>
      <p:grpSp>
        <p:nvGrpSpPr>
          <p:cNvPr id="42" name="Group 42"/>
          <p:cNvGrpSpPr/>
          <p:nvPr/>
        </p:nvGrpSpPr>
        <p:grpSpPr>
          <a:xfrm>
            <a:off x="9469431" y="7151858"/>
            <a:ext cx="1447800" cy="1447800"/>
            <a:chOff x="0" y="0"/>
            <a:chExt cx="1930400" cy="1930400"/>
          </a:xfrm>
        </p:grpSpPr>
        <p:sp>
          <p:nvSpPr>
            <p:cNvPr id="43" name="Freeform 43"/>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FF9973"/>
            </a:solidFill>
          </p:spPr>
          <p:txBody>
            <a:bodyPr/>
            <a:lstStyle/>
            <a:p>
              <a:endParaRPr lang="en-GB"/>
            </a:p>
          </p:txBody>
        </p:sp>
      </p:grpSp>
      <p:sp>
        <p:nvSpPr>
          <p:cNvPr id="44" name="Freeform 44"/>
          <p:cNvSpPr/>
          <p:nvPr/>
        </p:nvSpPr>
        <p:spPr>
          <a:xfrm>
            <a:off x="9623688" y="7548888"/>
            <a:ext cx="1139287" cy="644215"/>
          </a:xfrm>
          <a:custGeom>
            <a:avLst/>
            <a:gdLst/>
            <a:ahLst/>
            <a:cxnLst/>
            <a:rect l="l" t="t" r="r" b="b"/>
            <a:pathLst>
              <a:path w="1139287" h="644215">
                <a:moveTo>
                  <a:pt x="0" y="0"/>
                </a:moveTo>
                <a:lnTo>
                  <a:pt x="1139287" y="0"/>
                </a:lnTo>
                <a:lnTo>
                  <a:pt x="1139287" y="644215"/>
                </a:lnTo>
                <a:lnTo>
                  <a:pt x="0" y="6442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sp>
        <p:nvSpPr>
          <p:cNvPr id="45" name="TextBox 45"/>
          <p:cNvSpPr txBox="1"/>
          <p:nvPr/>
        </p:nvSpPr>
        <p:spPr>
          <a:xfrm>
            <a:off x="2141751" y="4824412"/>
            <a:ext cx="3579750" cy="619125"/>
          </a:xfrm>
          <a:prstGeom prst="rect">
            <a:avLst/>
          </a:prstGeom>
        </p:spPr>
        <p:txBody>
          <a:bodyPr lIns="0" tIns="0" rIns="0" bIns="0" rtlCol="0" anchor="t">
            <a:spAutoFit/>
          </a:bodyPr>
          <a:lstStyle/>
          <a:p>
            <a:pPr algn="ctr">
              <a:lnSpc>
                <a:spcPts val="4800"/>
              </a:lnSpc>
            </a:pPr>
            <a:r>
              <a:rPr lang="en-US" sz="4000">
                <a:solidFill>
                  <a:srgbClr val="FFFFFF"/>
                </a:solidFill>
                <a:latin typeface="Arimo"/>
                <a:ea typeface="Arimo"/>
                <a:cs typeface="Arimo"/>
                <a:sym typeface="Arimo"/>
              </a:rPr>
              <a:t>Text Prediction</a:t>
            </a:r>
          </a:p>
        </p:txBody>
      </p:sp>
      <p:sp>
        <p:nvSpPr>
          <p:cNvPr id="46" name="TextBox 46"/>
          <p:cNvSpPr txBox="1"/>
          <p:nvPr/>
        </p:nvSpPr>
        <p:spPr>
          <a:xfrm>
            <a:off x="2021001" y="1493847"/>
            <a:ext cx="3783150" cy="619125"/>
          </a:xfrm>
          <a:prstGeom prst="rect">
            <a:avLst/>
          </a:prstGeom>
        </p:spPr>
        <p:txBody>
          <a:bodyPr lIns="0" tIns="0" rIns="0" bIns="0" rtlCol="0" anchor="t">
            <a:spAutoFit/>
          </a:bodyPr>
          <a:lstStyle/>
          <a:p>
            <a:pPr algn="ctr">
              <a:lnSpc>
                <a:spcPts val="4800"/>
              </a:lnSpc>
            </a:pPr>
            <a:r>
              <a:rPr lang="en-US" sz="4000">
                <a:solidFill>
                  <a:srgbClr val="FFFFFF"/>
                </a:solidFill>
                <a:latin typeface="Arimo"/>
                <a:ea typeface="Arimo"/>
                <a:cs typeface="Arimo"/>
                <a:sym typeface="Arimo"/>
              </a:rPr>
              <a:t>No Special Gear</a:t>
            </a:r>
          </a:p>
        </p:txBody>
      </p:sp>
      <p:sp>
        <p:nvSpPr>
          <p:cNvPr id="47" name="TextBox 47"/>
          <p:cNvSpPr txBox="1"/>
          <p:nvPr/>
        </p:nvSpPr>
        <p:spPr>
          <a:xfrm>
            <a:off x="2122701" y="7747170"/>
            <a:ext cx="3579750" cy="847725"/>
          </a:xfrm>
          <a:prstGeom prst="rect">
            <a:avLst/>
          </a:prstGeom>
        </p:spPr>
        <p:txBody>
          <a:bodyPr lIns="0" tIns="0" rIns="0" bIns="0" rtlCol="0" anchor="t">
            <a:spAutoFit/>
          </a:bodyPr>
          <a:lstStyle/>
          <a:p>
            <a:pPr algn="ctr">
              <a:lnSpc>
                <a:spcPts val="3359"/>
              </a:lnSpc>
            </a:pPr>
            <a:r>
              <a:rPr lang="en-US" sz="2799">
                <a:solidFill>
                  <a:srgbClr val="FFFFFF"/>
                </a:solidFill>
                <a:latin typeface="Maven Pro"/>
                <a:ea typeface="Maven Pro"/>
                <a:cs typeface="Maven Pro"/>
                <a:sym typeface="Maven Pro"/>
              </a:rPr>
              <a:t>Works in place of a physical keyboard</a:t>
            </a:r>
          </a:p>
        </p:txBody>
      </p:sp>
      <p:sp>
        <p:nvSpPr>
          <p:cNvPr id="48" name="TextBox 48"/>
          <p:cNvSpPr txBox="1"/>
          <p:nvPr/>
        </p:nvSpPr>
        <p:spPr>
          <a:xfrm>
            <a:off x="12325462" y="1880450"/>
            <a:ext cx="3579750" cy="609600"/>
          </a:xfrm>
          <a:prstGeom prst="rect">
            <a:avLst/>
          </a:prstGeom>
        </p:spPr>
        <p:txBody>
          <a:bodyPr lIns="0" tIns="0" rIns="0" bIns="0" rtlCol="0" anchor="t">
            <a:spAutoFit/>
          </a:bodyPr>
          <a:lstStyle/>
          <a:p>
            <a:pPr algn="ctr">
              <a:lnSpc>
                <a:spcPts val="4799"/>
              </a:lnSpc>
            </a:pPr>
            <a:r>
              <a:rPr lang="en-US" sz="3999">
                <a:solidFill>
                  <a:srgbClr val="FFFFFF"/>
                </a:solidFill>
                <a:latin typeface="Arimo"/>
                <a:ea typeface="Arimo"/>
                <a:cs typeface="Arimo"/>
                <a:sym typeface="Arimo"/>
              </a:rPr>
              <a:t>Arabic Letters</a:t>
            </a:r>
          </a:p>
        </p:txBody>
      </p:sp>
      <p:sp>
        <p:nvSpPr>
          <p:cNvPr id="49" name="TextBox 49"/>
          <p:cNvSpPr txBox="1"/>
          <p:nvPr/>
        </p:nvSpPr>
        <p:spPr>
          <a:xfrm>
            <a:off x="1938351" y="2218944"/>
            <a:ext cx="3986550" cy="847725"/>
          </a:xfrm>
          <a:prstGeom prst="rect">
            <a:avLst/>
          </a:prstGeom>
        </p:spPr>
        <p:txBody>
          <a:bodyPr lIns="0" tIns="0" rIns="0" bIns="0" rtlCol="0" anchor="t">
            <a:spAutoFit/>
          </a:bodyPr>
          <a:lstStyle/>
          <a:p>
            <a:pPr algn="ctr">
              <a:lnSpc>
                <a:spcPts val="3359"/>
              </a:lnSpc>
            </a:pPr>
            <a:r>
              <a:rPr lang="en-US" sz="2799">
                <a:solidFill>
                  <a:srgbClr val="FFFFFF"/>
                </a:solidFill>
                <a:latin typeface="Maven Pro"/>
                <a:ea typeface="Maven Pro"/>
                <a:cs typeface="Maven Pro"/>
                <a:sym typeface="Maven Pro"/>
              </a:rPr>
              <a:t>EEG and eye-tracking devices are not needed</a:t>
            </a:r>
          </a:p>
        </p:txBody>
      </p:sp>
      <p:sp>
        <p:nvSpPr>
          <p:cNvPr id="50" name="TextBox 50"/>
          <p:cNvSpPr txBox="1"/>
          <p:nvPr/>
        </p:nvSpPr>
        <p:spPr>
          <a:xfrm>
            <a:off x="1428845" y="7128045"/>
            <a:ext cx="4967461" cy="619125"/>
          </a:xfrm>
          <a:prstGeom prst="rect">
            <a:avLst/>
          </a:prstGeom>
        </p:spPr>
        <p:txBody>
          <a:bodyPr lIns="0" tIns="0" rIns="0" bIns="0" rtlCol="0" anchor="t">
            <a:spAutoFit/>
          </a:bodyPr>
          <a:lstStyle/>
          <a:p>
            <a:pPr algn="ctr">
              <a:lnSpc>
                <a:spcPts val="4800"/>
              </a:lnSpc>
            </a:pPr>
            <a:r>
              <a:rPr lang="en-US" sz="4000">
                <a:solidFill>
                  <a:srgbClr val="FFFFFF"/>
                </a:solidFill>
                <a:latin typeface="Arimo"/>
                <a:ea typeface="Arimo"/>
                <a:cs typeface="Arimo"/>
                <a:sym typeface="Arimo"/>
              </a:rPr>
              <a:t>Seamless Integration</a:t>
            </a:r>
          </a:p>
        </p:txBody>
      </p:sp>
      <p:sp>
        <p:nvSpPr>
          <p:cNvPr id="51" name="TextBox 51"/>
          <p:cNvSpPr txBox="1"/>
          <p:nvPr/>
        </p:nvSpPr>
        <p:spPr>
          <a:xfrm>
            <a:off x="12325462" y="4956265"/>
            <a:ext cx="3579750" cy="847725"/>
          </a:xfrm>
          <a:prstGeom prst="rect">
            <a:avLst/>
          </a:prstGeom>
        </p:spPr>
        <p:txBody>
          <a:bodyPr lIns="0" tIns="0" rIns="0" bIns="0" rtlCol="0" anchor="t">
            <a:spAutoFit/>
          </a:bodyPr>
          <a:lstStyle/>
          <a:p>
            <a:pPr algn="ctr">
              <a:lnSpc>
                <a:spcPts val="3359"/>
              </a:lnSpc>
            </a:pPr>
            <a:r>
              <a:rPr lang="en-US" sz="2799">
                <a:solidFill>
                  <a:srgbClr val="FFFFFF"/>
                </a:solidFill>
                <a:latin typeface="Maven Pro"/>
                <a:ea typeface="Maven Pro"/>
                <a:cs typeface="Maven Pro"/>
                <a:sym typeface="Maven Pro"/>
              </a:rPr>
              <a:t>More frequent letters are faster to access</a:t>
            </a:r>
          </a:p>
        </p:txBody>
      </p:sp>
      <p:sp>
        <p:nvSpPr>
          <p:cNvPr id="52" name="TextBox 52"/>
          <p:cNvSpPr txBox="1"/>
          <p:nvPr/>
        </p:nvSpPr>
        <p:spPr>
          <a:xfrm>
            <a:off x="11631606" y="4337140"/>
            <a:ext cx="4967461" cy="619125"/>
          </a:xfrm>
          <a:prstGeom prst="rect">
            <a:avLst/>
          </a:prstGeom>
        </p:spPr>
        <p:txBody>
          <a:bodyPr lIns="0" tIns="0" rIns="0" bIns="0" rtlCol="0" anchor="t">
            <a:spAutoFit/>
          </a:bodyPr>
          <a:lstStyle/>
          <a:p>
            <a:pPr algn="ctr">
              <a:lnSpc>
                <a:spcPts val="4800"/>
              </a:lnSpc>
            </a:pPr>
            <a:r>
              <a:rPr lang="en-US" sz="4000">
                <a:solidFill>
                  <a:srgbClr val="FFFFFF"/>
                </a:solidFill>
                <a:latin typeface="Arimo"/>
                <a:ea typeface="Arimo"/>
                <a:cs typeface="Arimo"/>
                <a:sym typeface="Arimo"/>
              </a:rPr>
              <a:t>Easy Access</a:t>
            </a:r>
          </a:p>
        </p:txBody>
      </p:sp>
      <p:sp>
        <p:nvSpPr>
          <p:cNvPr id="53" name="TextBox 53"/>
          <p:cNvSpPr txBox="1"/>
          <p:nvPr/>
        </p:nvSpPr>
        <p:spPr>
          <a:xfrm>
            <a:off x="12165180" y="7590591"/>
            <a:ext cx="3900314" cy="619125"/>
          </a:xfrm>
          <a:prstGeom prst="rect">
            <a:avLst/>
          </a:prstGeom>
        </p:spPr>
        <p:txBody>
          <a:bodyPr lIns="0" tIns="0" rIns="0" bIns="0" rtlCol="0" anchor="t">
            <a:spAutoFit/>
          </a:bodyPr>
          <a:lstStyle/>
          <a:p>
            <a:pPr algn="ctr">
              <a:lnSpc>
                <a:spcPts val="4800"/>
              </a:lnSpc>
            </a:pPr>
            <a:r>
              <a:rPr lang="en-US" sz="4000">
                <a:solidFill>
                  <a:srgbClr val="FFFFFF"/>
                </a:solidFill>
                <a:latin typeface="Arimo"/>
                <a:ea typeface="Arimo"/>
                <a:cs typeface="Arimo"/>
                <a:sym typeface="Arimo"/>
              </a:rPr>
              <a:t>Less Eye Strain</a:t>
            </a:r>
          </a:p>
        </p:txBody>
      </p:sp>
      <p:sp>
        <p:nvSpPr>
          <p:cNvPr id="54" name="Freeform 54"/>
          <p:cNvSpPr/>
          <p:nvPr/>
        </p:nvSpPr>
        <p:spPr>
          <a:xfrm>
            <a:off x="16881219"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7"/>
            <a:stretch>
              <a:fillRect/>
            </a:stretch>
          </a:blipFill>
        </p:spPr>
        <p:txBody>
          <a:bodyPr/>
          <a:lstStyle/>
          <a:p>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US"/>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US"/>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US"/>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US"/>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US"/>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US"/>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US"/>
            </a:p>
          </p:txBody>
        </p:sp>
      </p:grpSp>
      <p:grpSp>
        <p:nvGrpSpPr>
          <p:cNvPr id="18" name="Group 18"/>
          <p:cNvGrpSpPr/>
          <p:nvPr/>
        </p:nvGrpSpPr>
        <p:grpSpPr>
          <a:xfrm>
            <a:off x="395533" y="6267299"/>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US"/>
            </a:p>
          </p:txBody>
        </p:sp>
      </p:grpSp>
      <p:grpSp>
        <p:nvGrpSpPr>
          <p:cNvPr id="20" name="Group 20"/>
          <p:cNvGrpSpPr/>
          <p:nvPr/>
        </p:nvGrpSpPr>
        <p:grpSpPr>
          <a:xfrm>
            <a:off x="941500" y="7497871"/>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US"/>
            </a:p>
          </p:txBody>
        </p:sp>
      </p:grpSp>
      <p:grpSp>
        <p:nvGrpSpPr>
          <p:cNvPr id="22" name="Group 22"/>
          <p:cNvGrpSpPr/>
          <p:nvPr/>
        </p:nvGrpSpPr>
        <p:grpSpPr>
          <a:xfrm>
            <a:off x="3429000" y="1707077"/>
            <a:ext cx="4560222" cy="4560222"/>
            <a:chOff x="0" y="0"/>
            <a:chExt cx="1930400" cy="1930400"/>
          </a:xfrm>
        </p:grpSpPr>
        <p:sp>
          <p:nvSpPr>
            <p:cNvPr id="23" name="Freeform 23"/>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US" dirty="0"/>
            </a:p>
          </p:txBody>
        </p:sp>
      </p:grpSp>
      <p:grpSp>
        <p:nvGrpSpPr>
          <p:cNvPr id="24" name="Group 24"/>
          <p:cNvGrpSpPr/>
          <p:nvPr/>
        </p:nvGrpSpPr>
        <p:grpSpPr>
          <a:xfrm>
            <a:off x="4242165" y="2442757"/>
            <a:ext cx="2933892" cy="3088862"/>
            <a:chOff x="0" y="0"/>
            <a:chExt cx="3911855" cy="4118482"/>
          </a:xfrm>
        </p:grpSpPr>
        <p:sp>
          <p:nvSpPr>
            <p:cNvPr id="25" name="Freeform 25"/>
            <p:cNvSpPr/>
            <p:nvPr/>
          </p:nvSpPr>
          <p:spPr>
            <a:xfrm>
              <a:off x="1583041" y="0"/>
              <a:ext cx="2328815" cy="4118482"/>
            </a:xfrm>
            <a:custGeom>
              <a:avLst/>
              <a:gdLst/>
              <a:ahLst/>
              <a:cxnLst/>
              <a:rect l="l" t="t" r="r" b="b"/>
              <a:pathLst>
                <a:path w="2328815" h="4118482">
                  <a:moveTo>
                    <a:pt x="0" y="0"/>
                  </a:moveTo>
                  <a:lnTo>
                    <a:pt x="2328814" y="0"/>
                  </a:lnTo>
                  <a:lnTo>
                    <a:pt x="2328814" y="4118482"/>
                  </a:lnTo>
                  <a:lnTo>
                    <a:pt x="0" y="41184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p:cNvSpPr/>
            <p:nvPr/>
          </p:nvSpPr>
          <p:spPr>
            <a:xfrm>
              <a:off x="0" y="0"/>
              <a:ext cx="965971" cy="4118482"/>
            </a:xfrm>
            <a:custGeom>
              <a:avLst/>
              <a:gdLst/>
              <a:ahLst/>
              <a:cxnLst/>
              <a:rect l="l" t="t" r="r" b="b"/>
              <a:pathLst>
                <a:path w="965971" h="4118482">
                  <a:moveTo>
                    <a:pt x="0" y="0"/>
                  </a:moveTo>
                  <a:lnTo>
                    <a:pt x="965971" y="0"/>
                  </a:lnTo>
                  <a:lnTo>
                    <a:pt x="965971" y="4118482"/>
                  </a:lnTo>
                  <a:lnTo>
                    <a:pt x="0" y="4118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7" name="Freeform 27"/>
          <p:cNvSpPr/>
          <p:nvPr/>
        </p:nvSpPr>
        <p:spPr>
          <a:xfrm>
            <a:off x="488900"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9"/>
            <a:stretch>
              <a:fillRect/>
            </a:stretch>
          </a:blipFill>
        </p:spPr>
        <p:txBody>
          <a:bodyPr/>
          <a:lstStyle/>
          <a:p>
            <a:endParaRPr lang="en-US"/>
          </a:p>
        </p:txBody>
      </p:sp>
      <p:sp>
        <p:nvSpPr>
          <p:cNvPr id="28" name="TextBox 28"/>
          <p:cNvSpPr txBox="1"/>
          <p:nvPr/>
        </p:nvSpPr>
        <p:spPr>
          <a:xfrm>
            <a:off x="3190787" y="7481248"/>
            <a:ext cx="5036649" cy="1200150"/>
          </a:xfrm>
          <a:prstGeom prst="rect">
            <a:avLst/>
          </a:prstGeom>
        </p:spPr>
        <p:txBody>
          <a:bodyPr lIns="0" tIns="0" rIns="0" bIns="0" rtlCol="0" anchor="t">
            <a:spAutoFit/>
          </a:bodyPr>
          <a:lstStyle/>
          <a:p>
            <a:pPr algn="ctr">
              <a:lnSpc>
                <a:spcPts val="4799"/>
              </a:lnSpc>
            </a:pPr>
            <a:r>
              <a:rPr lang="en-US" sz="3999">
                <a:solidFill>
                  <a:srgbClr val="FFFFFF"/>
                </a:solidFill>
                <a:latin typeface="Maven Pro"/>
                <a:ea typeface="Maven Pro"/>
                <a:cs typeface="Maven Pro"/>
                <a:sym typeface="Maven Pro"/>
              </a:rPr>
              <a:t>More frequent letters are faster to access</a:t>
            </a:r>
          </a:p>
        </p:txBody>
      </p:sp>
      <p:sp>
        <p:nvSpPr>
          <p:cNvPr id="29" name="TextBox 29"/>
          <p:cNvSpPr txBox="1"/>
          <p:nvPr/>
        </p:nvSpPr>
        <p:spPr>
          <a:xfrm>
            <a:off x="3225380" y="6566848"/>
            <a:ext cx="4967461" cy="790575"/>
          </a:xfrm>
          <a:prstGeom prst="rect">
            <a:avLst/>
          </a:prstGeom>
        </p:spPr>
        <p:txBody>
          <a:bodyPr lIns="0" tIns="0" rIns="0" bIns="0" rtlCol="0" anchor="t">
            <a:spAutoFit/>
          </a:bodyPr>
          <a:lstStyle/>
          <a:p>
            <a:pPr algn="ctr">
              <a:lnSpc>
                <a:spcPts val="6000"/>
              </a:lnSpc>
            </a:pPr>
            <a:r>
              <a:rPr lang="en-US" sz="5000">
                <a:solidFill>
                  <a:srgbClr val="FFFFFF"/>
                </a:solidFill>
                <a:latin typeface="Arimo"/>
                <a:ea typeface="Arimo"/>
                <a:cs typeface="Arimo"/>
                <a:sym typeface="Arimo"/>
              </a:rPr>
              <a:t>Easy Access</a:t>
            </a:r>
          </a:p>
        </p:txBody>
      </p:sp>
      <p:pic>
        <p:nvPicPr>
          <p:cNvPr id="30" name="Untitled video - Made with Clipchamp">
            <a:hlinkClick r:id="" action="ppaction://media"/>
            <a:extLst>
              <a:ext uri="{FF2B5EF4-FFF2-40B4-BE49-F238E27FC236}">
                <a16:creationId xmlns:a16="http://schemas.microsoft.com/office/drawing/2014/main" id="{3D46404F-07FC-52E1-EB41-91D4461CF449}"/>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11031" b="11199"/>
          <a:stretch/>
        </p:blipFill>
        <p:spPr>
          <a:xfrm>
            <a:off x="10157377" y="1624384"/>
            <a:ext cx="6495527" cy="6313999"/>
          </a:xfrm>
          <a:prstGeom prst="rect">
            <a:avLst/>
          </a:prstGeom>
        </p:spPr>
      </p:pic>
    </p:spTree>
    <p:extLst>
      <p:ext uri="{BB962C8B-B14F-4D97-AF65-F5344CB8AC3E}">
        <p14:creationId xmlns:p14="http://schemas.microsoft.com/office/powerpoint/2010/main" val="38248091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7"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5252516" y="5034484"/>
            <a:ext cx="10505031" cy="105050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7EC"/>
            </a:solidFill>
          </p:spPr>
          <p:txBody>
            <a:bodyPr/>
            <a:lstStyle/>
            <a:p>
              <a:endParaRPr lang="en-GB"/>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00"/>
                </a:lnSpc>
              </a:pPr>
              <a:endParaRPr/>
            </a:p>
          </p:txBody>
        </p:sp>
      </p:grpSp>
      <p:sp>
        <p:nvSpPr>
          <p:cNvPr id="5" name="TextBox 5"/>
          <p:cNvSpPr txBox="1"/>
          <p:nvPr/>
        </p:nvSpPr>
        <p:spPr>
          <a:xfrm>
            <a:off x="0" y="5924447"/>
            <a:ext cx="3599702" cy="4362553"/>
          </a:xfrm>
          <a:prstGeom prst="rect">
            <a:avLst/>
          </a:prstGeom>
        </p:spPr>
        <p:txBody>
          <a:bodyPr lIns="0" tIns="0" rIns="0" bIns="0" rtlCol="0" anchor="t">
            <a:spAutoFit/>
          </a:bodyPr>
          <a:lstStyle/>
          <a:p>
            <a:pPr algn="ctr">
              <a:lnSpc>
                <a:spcPts val="35694"/>
              </a:lnSpc>
            </a:pPr>
            <a:r>
              <a:rPr lang="en-US" sz="25495" b="1">
                <a:solidFill>
                  <a:srgbClr val="002845"/>
                </a:solidFill>
                <a:latin typeface="Canva Sans Bold"/>
                <a:ea typeface="Canva Sans Bold"/>
                <a:cs typeface="Canva Sans Bold"/>
                <a:sym typeface="Canva Sans Bold"/>
              </a:rPr>
              <a:t>W</a:t>
            </a:r>
          </a:p>
        </p:txBody>
      </p:sp>
      <p:sp>
        <p:nvSpPr>
          <p:cNvPr id="6" name="TextBox 6"/>
          <p:cNvSpPr txBox="1"/>
          <p:nvPr/>
        </p:nvSpPr>
        <p:spPr>
          <a:xfrm>
            <a:off x="5252516" y="4181475"/>
            <a:ext cx="11326360" cy="1876425"/>
          </a:xfrm>
          <a:prstGeom prst="rect">
            <a:avLst/>
          </a:prstGeom>
        </p:spPr>
        <p:txBody>
          <a:bodyPr lIns="0" tIns="0" rIns="0" bIns="0" rtlCol="0" anchor="t">
            <a:spAutoFit/>
          </a:bodyPr>
          <a:lstStyle/>
          <a:p>
            <a:pPr algn="ctr">
              <a:lnSpc>
                <a:spcPts val="14400"/>
              </a:lnSpc>
            </a:pPr>
            <a:r>
              <a:rPr lang="en-US" sz="12000" b="1">
                <a:solidFill>
                  <a:srgbClr val="FFFFFF"/>
                </a:solidFill>
                <a:latin typeface="Arimo Bold"/>
                <a:ea typeface="Arimo Bold"/>
                <a:cs typeface="Arimo Bold"/>
                <a:sym typeface="Arimo Bold"/>
              </a:rPr>
              <a:t>WEAKNESSES</a:t>
            </a:r>
          </a:p>
        </p:txBody>
      </p:sp>
      <p:sp>
        <p:nvSpPr>
          <p:cNvPr id="7" name="Freeform 7"/>
          <p:cNvSpPr/>
          <p:nvPr/>
        </p:nvSpPr>
        <p:spPr>
          <a:xfrm>
            <a:off x="17029386"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6718900" y="920380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395533" y="6267299"/>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941500" y="7497871"/>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22" name="Group 22"/>
          <p:cNvGrpSpPr/>
          <p:nvPr/>
        </p:nvGrpSpPr>
        <p:grpSpPr>
          <a:xfrm>
            <a:off x="7201858" y="1707078"/>
            <a:ext cx="1447800" cy="1447800"/>
            <a:chOff x="0" y="0"/>
            <a:chExt cx="1930400" cy="1930400"/>
          </a:xfrm>
        </p:grpSpPr>
        <p:sp>
          <p:nvSpPr>
            <p:cNvPr id="23" name="Freeform 23"/>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24" name="Group 24"/>
          <p:cNvGrpSpPr/>
          <p:nvPr/>
        </p:nvGrpSpPr>
        <p:grpSpPr>
          <a:xfrm>
            <a:off x="7201858" y="4815585"/>
            <a:ext cx="1447800" cy="1447800"/>
            <a:chOff x="0" y="0"/>
            <a:chExt cx="1930400" cy="1930400"/>
          </a:xfrm>
        </p:grpSpPr>
        <p:sp>
          <p:nvSpPr>
            <p:cNvPr id="25" name="Freeform 25"/>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FF9973"/>
            </a:solidFill>
          </p:spPr>
          <p:txBody>
            <a:bodyPr/>
            <a:lstStyle/>
            <a:p>
              <a:endParaRPr lang="en-GB"/>
            </a:p>
          </p:txBody>
        </p:sp>
      </p:grpSp>
      <p:grpSp>
        <p:nvGrpSpPr>
          <p:cNvPr id="26" name="Group 26"/>
          <p:cNvGrpSpPr/>
          <p:nvPr/>
        </p:nvGrpSpPr>
        <p:grpSpPr>
          <a:xfrm>
            <a:off x="9998758" y="1707078"/>
            <a:ext cx="1447800" cy="1447800"/>
            <a:chOff x="0" y="0"/>
            <a:chExt cx="1930400" cy="1930400"/>
          </a:xfrm>
        </p:grpSpPr>
        <p:sp>
          <p:nvSpPr>
            <p:cNvPr id="27" name="Freeform 27"/>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grpSp>
        <p:nvGrpSpPr>
          <p:cNvPr id="28" name="Group 28"/>
          <p:cNvGrpSpPr/>
          <p:nvPr/>
        </p:nvGrpSpPr>
        <p:grpSpPr>
          <a:xfrm>
            <a:off x="9904902" y="4815585"/>
            <a:ext cx="1447800" cy="1447800"/>
            <a:chOff x="0" y="0"/>
            <a:chExt cx="1930400" cy="1930400"/>
          </a:xfrm>
        </p:grpSpPr>
        <p:sp>
          <p:nvSpPr>
            <p:cNvPr id="29" name="Freeform 29"/>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sp>
        <p:nvSpPr>
          <p:cNvPr id="30" name="AutoShape 30"/>
          <p:cNvSpPr/>
          <p:nvPr/>
        </p:nvSpPr>
        <p:spPr>
          <a:xfrm>
            <a:off x="8649658" y="2430978"/>
            <a:ext cx="1349100" cy="0"/>
          </a:xfrm>
          <a:prstGeom prst="line">
            <a:avLst/>
          </a:prstGeom>
          <a:ln w="9525" cap="rnd">
            <a:solidFill>
              <a:srgbClr val="FFD6E1"/>
            </a:solidFill>
            <a:prstDash val="solid"/>
            <a:headEnd type="none" w="sm" len="sm"/>
            <a:tailEnd type="none" w="sm" len="sm"/>
          </a:ln>
        </p:spPr>
        <p:txBody>
          <a:bodyPr/>
          <a:lstStyle/>
          <a:p>
            <a:endParaRPr lang="en-GB"/>
          </a:p>
        </p:txBody>
      </p:sp>
      <p:sp>
        <p:nvSpPr>
          <p:cNvPr id="31" name="AutoShape 31"/>
          <p:cNvSpPr/>
          <p:nvPr/>
        </p:nvSpPr>
        <p:spPr>
          <a:xfrm flipH="1">
            <a:off x="7925758" y="3154878"/>
            <a:ext cx="2796900" cy="1660707"/>
          </a:xfrm>
          <a:prstGeom prst="line">
            <a:avLst/>
          </a:prstGeom>
          <a:ln w="9525" cap="rnd">
            <a:solidFill>
              <a:srgbClr val="FFD6E1"/>
            </a:solidFill>
            <a:prstDash val="solid"/>
            <a:headEnd type="none" w="sm" len="sm"/>
            <a:tailEnd type="none" w="sm" len="sm"/>
          </a:ln>
        </p:spPr>
        <p:txBody>
          <a:bodyPr/>
          <a:lstStyle/>
          <a:p>
            <a:endParaRPr lang="en-GB"/>
          </a:p>
        </p:txBody>
      </p:sp>
      <p:sp>
        <p:nvSpPr>
          <p:cNvPr id="32" name="AutoShape 32"/>
          <p:cNvSpPr/>
          <p:nvPr/>
        </p:nvSpPr>
        <p:spPr>
          <a:xfrm>
            <a:off x="8649658" y="5539485"/>
            <a:ext cx="1255244" cy="0"/>
          </a:xfrm>
          <a:prstGeom prst="line">
            <a:avLst/>
          </a:prstGeom>
          <a:ln w="9525" cap="rnd">
            <a:solidFill>
              <a:srgbClr val="FFD6E1"/>
            </a:solidFill>
            <a:prstDash val="solid"/>
            <a:headEnd type="none" w="sm" len="sm"/>
            <a:tailEnd type="none" w="sm" len="sm"/>
          </a:ln>
        </p:spPr>
        <p:txBody>
          <a:bodyPr/>
          <a:lstStyle/>
          <a:p>
            <a:endParaRPr lang="en-GB"/>
          </a:p>
        </p:txBody>
      </p:sp>
      <p:sp>
        <p:nvSpPr>
          <p:cNvPr id="33" name="Freeform 33"/>
          <p:cNvSpPr/>
          <p:nvPr/>
        </p:nvSpPr>
        <p:spPr>
          <a:xfrm flipH="1">
            <a:off x="7375547" y="1818395"/>
            <a:ext cx="1100421" cy="1225166"/>
          </a:xfrm>
          <a:custGeom>
            <a:avLst/>
            <a:gdLst/>
            <a:ahLst/>
            <a:cxnLst/>
            <a:rect l="l" t="t" r="r" b="b"/>
            <a:pathLst>
              <a:path w="1100421" h="1225166">
                <a:moveTo>
                  <a:pt x="1100422" y="0"/>
                </a:moveTo>
                <a:lnTo>
                  <a:pt x="0" y="0"/>
                </a:lnTo>
                <a:lnTo>
                  <a:pt x="0" y="1225165"/>
                </a:lnTo>
                <a:lnTo>
                  <a:pt x="1100422" y="1225165"/>
                </a:lnTo>
                <a:lnTo>
                  <a:pt x="110042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4" name="Freeform 34"/>
          <p:cNvSpPr/>
          <p:nvPr/>
        </p:nvSpPr>
        <p:spPr>
          <a:xfrm>
            <a:off x="10413191" y="1900738"/>
            <a:ext cx="618934" cy="1060479"/>
          </a:xfrm>
          <a:custGeom>
            <a:avLst/>
            <a:gdLst/>
            <a:ahLst/>
            <a:cxnLst/>
            <a:rect l="l" t="t" r="r" b="b"/>
            <a:pathLst>
              <a:path w="618934" h="1060479">
                <a:moveTo>
                  <a:pt x="0" y="0"/>
                </a:moveTo>
                <a:lnTo>
                  <a:pt x="618934" y="0"/>
                </a:lnTo>
                <a:lnTo>
                  <a:pt x="618934" y="1060479"/>
                </a:lnTo>
                <a:lnTo>
                  <a:pt x="0" y="1060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5" name="Freeform 35"/>
          <p:cNvSpPr/>
          <p:nvPr/>
        </p:nvSpPr>
        <p:spPr>
          <a:xfrm>
            <a:off x="10094558" y="5078092"/>
            <a:ext cx="1068488" cy="922785"/>
          </a:xfrm>
          <a:custGeom>
            <a:avLst/>
            <a:gdLst/>
            <a:ahLst/>
            <a:cxnLst/>
            <a:rect l="l" t="t" r="r" b="b"/>
            <a:pathLst>
              <a:path w="1068488" h="922785">
                <a:moveTo>
                  <a:pt x="0" y="0"/>
                </a:moveTo>
                <a:lnTo>
                  <a:pt x="1068488" y="0"/>
                </a:lnTo>
                <a:lnTo>
                  <a:pt x="1068488" y="922785"/>
                </a:lnTo>
                <a:lnTo>
                  <a:pt x="0" y="922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36" name="Group 36"/>
          <p:cNvGrpSpPr/>
          <p:nvPr/>
        </p:nvGrpSpPr>
        <p:grpSpPr>
          <a:xfrm>
            <a:off x="7201858" y="7589322"/>
            <a:ext cx="1447800" cy="1447800"/>
            <a:chOff x="0" y="0"/>
            <a:chExt cx="1930400" cy="1930400"/>
          </a:xfrm>
        </p:grpSpPr>
        <p:sp>
          <p:nvSpPr>
            <p:cNvPr id="37" name="Freeform 37"/>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38" name="AutoShape 38"/>
          <p:cNvSpPr/>
          <p:nvPr/>
        </p:nvSpPr>
        <p:spPr>
          <a:xfrm flipH="1">
            <a:off x="7925758" y="6267299"/>
            <a:ext cx="2794187" cy="1322023"/>
          </a:xfrm>
          <a:prstGeom prst="line">
            <a:avLst/>
          </a:prstGeom>
          <a:ln w="9525" cap="rnd">
            <a:solidFill>
              <a:srgbClr val="FFD6E1"/>
            </a:solidFill>
            <a:prstDash val="solid"/>
            <a:headEnd type="none" w="sm" len="sm"/>
            <a:tailEnd type="none" w="sm" len="sm"/>
          </a:ln>
        </p:spPr>
        <p:txBody>
          <a:bodyPr/>
          <a:lstStyle/>
          <a:p>
            <a:endParaRPr lang="en-GB"/>
          </a:p>
        </p:txBody>
      </p:sp>
      <p:sp>
        <p:nvSpPr>
          <p:cNvPr id="39" name="Freeform 39"/>
          <p:cNvSpPr/>
          <p:nvPr/>
        </p:nvSpPr>
        <p:spPr>
          <a:xfrm>
            <a:off x="7423114" y="7809609"/>
            <a:ext cx="1062438" cy="1090189"/>
          </a:xfrm>
          <a:custGeom>
            <a:avLst/>
            <a:gdLst/>
            <a:ahLst/>
            <a:cxnLst/>
            <a:rect l="l" t="t" r="r" b="b"/>
            <a:pathLst>
              <a:path w="1062438" h="1090189">
                <a:moveTo>
                  <a:pt x="0" y="0"/>
                </a:moveTo>
                <a:lnTo>
                  <a:pt x="1062438" y="0"/>
                </a:lnTo>
                <a:lnTo>
                  <a:pt x="1062438" y="1090188"/>
                </a:lnTo>
                <a:lnTo>
                  <a:pt x="0" y="10901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40" name="Freeform 40"/>
          <p:cNvSpPr/>
          <p:nvPr/>
        </p:nvSpPr>
        <p:spPr>
          <a:xfrm>
            <a:off x="7348018" y="4961744"/>
            <a:ext cx="1155481" cy="1155481"/>
          </a:xfrm>
          <a:custGeom>
            <a:avLst/>
            <a:gdLst/>
            <a:ahLst/>
            <a:cxnLst/>
            <a:rect l="l" t="t" r="r" b="b"/>
            <a:pathLst>
              <a:path w="1155481" h="1155481">
                <a:moveTo>
                  <a:pt x="0" y="0"/>
                </a:moveTo>
                <a:lnTo>
                  <a:pt x="1155481" y="0"/>
                </a:lnTo>
                <a:lnTo>
                  <a:pt x="1155481" y="1155481"/>
                </a:lnTo>
                <a:lnTo>
                  <a:pt x="0" y="1155481"/>
                </a:lnTo>
                <a:lnTo>
                  <a:pt x="0" y="0"/>
                </a:lnTo>
                <a:close/>
              </a:path>
            </a:pathLst>
          </a:custGeom>
          <a:blipFill>
            <a:blip r:embed="rId11"/>
            <a:stretch>
              <a:fillRect/>
            </a:stretch>
          </a:blipFill>
        </p:spPr>
        <p:txBody>
          <a:bodyPr/>
          <a:lstStyle/>
          <a:p>
            <a:endParaRPr lang="en-GB"/>
          </a:p>
        </p:txBody>
      </p:sp>
      <p:sp>
        <p:nvSpPr>
          <p:cNvPr id="41" name="TextBox 41"/>
          <p:cNvSpPr txBox="1"/>
          <p:nvPr/>
        </p:nvSpPr>
        <p:spPr>
          <a:xfrm>
            <a:off x="12275233" y="1760913"/>
            <a:ext cx="4044062" cy="10953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Missing Punctuation &amp; Functionalities</a:t>
            </a:r>
          </a:p>
        </p:txBody>
      </p:sp>
      <p:sp>
        <p:nvSpPr>
          <p:cNvPr id="42" name="TextBox 42"/>
          <p:cNvSpPr txBox="1"/>
          <p:nvPr/>
        </p:nvSpPr>
        <p:spPr>
          <a:xfrm>
            <a:off x="1950123" y="4775772"/>
            <a:ext cx="4291070"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No Backtracking</a:t>
            </a:r>
          </a:p>
        </p:txBody>
      </p:sp>
      <p:sp>
        <p:nvSpPr>
          <p:cNvPr id="43" name="TextBox 43"/>
          <p:cNvSpPr txBox="1"/>
          <p:nvPr/>
        </p:nvSpPr>
        <p:spPr>
          <a:xfrm>
            <a:off x="11914727" y="5412806"/>
            <a:ext cx="4757906" cy="790575"/>
          </a:xfrm>
          <a:prstGeom prst="rect">
            <a:avLst/>
          </a:prstGeom>
        </p:spPr>
        <p:txBody>
          <a:bodyPr lIns="0" tIns="0" rIns="0" bIns="0" rtlCol="0" anchor="t">
            <a:spAutoFit/>
          </a:bodyPr>
          <a:lstStyle/>
          <a:p>
            <a:pPr algn="ctr">
              <a:lnSpc>
                <a:spcPts val="3120"/>
              </a:lnSpc>
            </a:pPr>
            <a:r>
              <a:rPr lang="en-US" sz="2600">
                <a:solidFill>
                  <a:srgbClr val="FFFFFF"/>
                </a:solidFill>
                <a:latin typeface="Maven Pro"/>
                <a:ea typeface="Maven Pro"/>
                <a:cs typeface="Maven Pro"/>
                <a:sym typeface="Maven Pro"/>
              </a:rPr>
              <a:t>iKey takes up a portion of the screen and may block the view.</a:t>
            </a:r>
          </a:p>
        </p:txBody>
      </p:sp>
      <p:sp>
        <p:nvSpPr>
          <p:cNvPr id="44" name="TextBox 44"/>
          <p:cNvSpPr txBox="1"/>
          <p:nvPr/>
        </p:nvSpPr>
        <p:spPr>
          <a:xfrm>
            <a:off x="2305783" y="1647927"/>
            <a:ext cx="3579750"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Learning Curve</a:t>
            </a:r>
          </a:p>
        </p:txBody>
      </p:sp>
      <p:sp>
        <p:nvSpPr>
          <p:cNvPr id="45" name="TextBox 45"/>
          <p:cNvSpPr txBox="1"/>
          <p:nvPr/>
        </p:nvSpPr>
        <p:spPr>
          <a:xfrm>
            <a:off x="1657682" y="2318678"/>
            <a:ext cx="4875951" cy="790575"/>
          </a:xfrm>
          <a:prstGeom prst="rect">
            <a:avLst/>
          </a:prstGeom>
        </p:spPr>
        <p:txBody>
          <a:bodyPr lIns="0" tIns="0" rIns="0" bIns="0" rtlCol="0" anchor="t">
            <a:spAutoFit/>
          </a:bodyPr>
          <a:lstStyle/>
          <a:p>
            <a:pPr algn="ctr">
              <a:lnSpc>
                <a:spcPts val="3120"/>
              </a:lnSpc>
            </a:pPr>
            <a:r>
              <a:rPr lang="en-US" sz="2600">
                <a:solidFill>
                  <a:srgbClr val="FFFFFF"/>
                </a:solidFill>
                <a:latin typeface="Maven Pro"/>
                <a:ea typeface="Maven Pro"/>
                <a:cs typeface="Maven Pro"/>
                <a:sym typeface="Maven Pro"/>
              </a:rPr>
              <a:t>The order of the letters is unfamiliar and requires practice.</a:t>
            </a:r>
          </a:p>
        </p:txBody>
      </p:sp>
      <p:sp>
        <p:nvSpPr>
          <p:cNvPr id="46" name="TextBox 46"/>
          <p:cNvSpPr txBox="1"/>
          <p:nvPr/>
        </p:nvSpPr>
        <p:spPr>
          <a:xfrm>
            <a:off x="1500433" y="5412806"/>
            <a:ext cx="5190450" cy="790575"/>
          </a:xfrm>
          <a:prstGeom prst="rect">
            <a:avLst/>
          </a:prstGeom>
        </p:spPr>
        <p:txBody>
          <a:bodyPr lIns="0" tIns="0" rIns="0" bIns="0" rtlCol="0" anchor="t">
            <a:spAutoFit/>
          </a:bodyPr>
          <a:lstStyle/>
          <a:p>
            <a:pPr algn="ctr">
              <a:lnSpc>
                <a:spcPts val="3120"/>
              </a:lnSpc>
            </a:pPr>
            <a:r>
              <a:rPr lang="en-US" sz="2600">
                <a:solidFill>
                  <a:srgbClr val="FFFFFF"/>
                </a:solidFill>
                <a:latin typeface="Maven Pro"/>
                <a:ea typeface="Maven Pro"/>
                <a:cs typeface="Maven Pro"/>
                <a:sym typeface="Maven Pro"/>
              </a:rPr>
              <a:t>Users can’t go back to rows or letters they missed.</a:t>
            </a:r>
          </a:p>
        </p:txBody>
      </p:sp>
      <p:sp>
        <p:nvSpPr>
          <p:cNvPr id="47" name="TextBox 47"/>
          <p:cNvSpPr txBox="1"/>
          <p:nvPr/>
        </p:nvSpPr>
        <p:spPr>
          <a:xfrm>
            <a:off x="11809950" y="4770813"/>
            <a:ext cx="4967461"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Taking up space</a:t>
            </a:r>
          </a:p>
        </p:txBody>
      </p:sp>
      <p:sp>
        <p:nvSpPr>
          <p:cNvPr id="48" name="TextBox 48"/>
          <p:cNvSpPr txBox="1"/>
          <p:nvPr/>
        </p:nvSpPr>
        <p:spPr>
          <a:xfrm>
            <a:off x="9614566" y="7625671"/>
            <a:ext cx="4087146"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Semi-Independence</a:t>
            </a:r>
          </a:p>
        </p:txBody>
      </p:sp>
      <p:sp>
        <p:nvSpPr>
          <p:cNvPr id="49" name="TextBox 49"/>
          <p:cNvSpPr txBox="1"/>
          <p:nvPr/>
        </p:nvSpPr>
        <p:spPr>
          <a:xfrm>
            <a:off x="9144000" y="8188385"/>
            <a:ext cx="5049620" cy="790575"/>
          </a:xfrm>
          <a:prstGeom prst="rect">
            <a:avLst/>
          </a:prstGeom>
        </p:spPr>
        <p:txBody>
          <a:bodyPr lIns="0" tIns="0" rIns="0" bIns="0" rtlCol="0" anchor="t">
            <a:spAutoFit/>
          </a:bodyPr>
          <a:lstStyle/>
          <a:p>
            <a:pPr algn="ctr">
              <a:lnSpc>
                <a:spcPts val="3120"/>
              </a:lnSpc>
            </a:pPr>
            <a:r>
              <a:rPr lang="en-US" sz="2600">
                <a:solidFill>
                  <a:srgbClr val="FFFFFF"/>
                </a:solidFill>
                <a:latin typeface="Maven Pro"/>
                <a:ea typeface="Maven Pro"/>
                <a:cs typeface="Maven Pro"/>
                <a:sym typeface="Maven Pro"/>
              </a:rPr>
              <a:t>Switching between programs requires assistance</a:t>
            </a:r>
          </a:p>
        </p:txBody>
      </p:sp>
      <p:sp>
        <p:nvSpPr>
          <p:cNvPr id="50" name="Freeform 50"/>
          <p:cNvSpPr/>
          <p:nvPr/>
        </p:nvSpPr>
        <p:spPr>
          <a:xfrm>
            <a:off x="488900"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2"/>
            <a:stretch>
              <a:fillRect/>
            </a:stretch>
          </a:blipFill>
        </p:spPr>
        <p:txBody>
          <a:bodyPr/>
          <a:lstStyle/>
          <a:p>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3035484" y="-5252516"/>
            <a:ext cx="10505031" cy="105050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7EC"/>
            </a:solidFill>
          </p:spPr>
          <p:txBody>
            <a:bodyPr/>
            <a:lstStyle/>
            <a:p>
              <a:endParaRPr lang="en-GB"/>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00"/>
                </a:lnSpc>
              </a:pPr>
              <a:endParaRPr/>
            </a:p>
          </p:txBody>
        </p:sp>
      </p:grpSp>
      <p:sp>
        <p:nvSpPr>
          <p:cNvPr id="5" name="TextBox 5"/>
          <p:cNvSpPr txBox="1"/>
          <p:nvPr/>
        </p:nvSpPr>
        <p:spPr>
          <a:xfrm>
            <a:off x="14964266" y="-485775"/>
            <a:ext cx="3323734" cy="4362553"/>
          </a:xfrm>
          <a:prstGeom prst="rect">
            <a:avLst/>
          </a:prstGeom>
        </p:spPr>
        <p:txBody>
          <a:bodyPr lIns="0" tIns="0" rIns="0" bIns="0" rtlCol="0" anchor="t">
            <a:spAutoFit/>
          </a:bodyPr>
          <a:lstStyle/>
          <a:p>
            <a:pPr algn="ctr">
              <a:lnSpc>
                <a:spcPts val="35694"/>
              </a:lnSpc>
            </a:pPr>
            <a:r>
              <a:rPr lang="en-US" sz="25495" b="1">
                <a:solidFill>
                  <a:srgbClr val="002845"/>
                </a:solidFill>
                <a:latin typeface="Canva Sans Bold"/>
                <a:ea typeface="Canva Sans Bold"/>
                <a:cs typeface="Canva Sans Bold"/>
                <a:sym typeface="Canva Sans Bold"/>
              </a:rPr>
              <a:t>O</a:t>
            </a:r>
          </a:p>
        </p:txBody>
      </p:sp>
      <p:sp>
        <p:nvSpPr>
          <p:cNvPr id="6" name="TextBox 6"/>
          <p:cNvSpPr txBox="1"/>
          <p:nvPr/>
        </p:nvSpPr>
        <p:spPr>
          <a:xfrm>
            <a:off x="1717629" y="4290491"/>
            <a:ext cx="12572064" cy="1876425"/>
          </a:xfrm>
          <a:prstGeom prst="rect">
            <a:avLst/>
          </a:prstGeom>
        </p:spPr>
        <p:txBody>
          <a:bodyPr lIns="0" tIns="0" rIns="0" bIns="0" rtlCol="0" anchor="t">
            <a:spAutoFit/>
          </a:bodyPr>
          <a:lstStyle/>
          <a:p>
            <a:pPr algn="ctr">
              <a:lnSpc>
                <a:spcPts val="14400"/>
              </a:lnSpc>
            </a:pPr>
            <a:r>
              <a:rPr lang="en-US" sz="12000" b="1">
                <a:solidFill>
                  <a:srgbClr val="FFFFFF"/>
                </a:solidFill>
                <a:latin typeface="Arimo Bold"/>
                <a:ea typeface="Arimo Bold"/>
                <a:cs typeface="Arimo Bold"/>
                <a:sym typeface="Arimo Bold"/>
              </a:rPr>
              <a:t>OPPORTUNITIES</a:t>
            </a:r>
          </a:p>
        </p:txBody>
      </p:sp>
      <p:sp>
        <p:nvSpPr>
          <p:cNvPr id="7" name="Freeform 7"/>
          <p:cNvSpPr/>
          <p:nvPr/>
        </p:nvSpPr>
        <p:spPr>
          <a:xfrm>
            <a:off x="522934" y="8752534"/>
            <a:ext cx="1011532" cy="1011532"/>
          </a:xfrm>
          <a:custGeom>
            <a:avLst/>
            <a:gdLst/>
            <a:ahLst/>
            <a:cxnLst/>
            <a:rect l="l" t="t" r="r" b="b"/>
            <a:pathLst>
              <a:path w="1011532" h="1011532">
                <a:moveTo>
                  <a:pt x="0" y="0"/>
                </a:moveTo>
                <a:lnTo>
                  <a:pt x="1011532" y="0"/>
                </a:lnTo>
                <a:lnTo>
                  <a:pt x="1011532" y="1011532"/>
                </a:lnTo>
                <a:lnTo>
                  <a:pt x="0" y="1011532"/>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7417071" y="9640015"/>
            <a:ext cx="202068" cy="202540"/>
            <a:chOff x="0" y="0"/>
            <a:chExt cx="269424" cy="270053"/>
          </a:xfrm>
        </p:grpSpPr>
        <p:sp>
          <p:nvSpPr>
            <p:cNvPr id="3" name="Freeform 3"/>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4" name="Group 4"/>
          <p:cNvGrpSpPr/>
          <p:nvPr/>
        </p:nvGrpSpPr>
        <p:grpSpPr>
          <a:xfrm>
            <a:off x="548363" y="3111143"/>
            <a:ext cx="121618" cy="121148"/>
            <a:chOff x="0" y="0"/>
            <a:chExt cx="162157" cy="161531"/>
          </a:xfrm>
        </p:grpSpPr>
        <p:sp>
          <p:nvSpPr>
            <p:cNvPr id="5" name="Freeform 5"/>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6" name="Group 6"/>
          <p:cNvGrpSpPr/>
          <p:nvPr/>
        </p:nvGrpSpPr>
        <p:grpSpPr>
          <a:xfrm>
            <a:off x="16527346" y="5907362"/>
            <a:ext cx="208172" cy="208644"/>
            <a:chOff x="0" y="0"/>
            <a:chExt cx="277563" cy="278192"/>
          </a:xfrm>
        </p:grpSpPr>
        <p:sp>
          <p:nvSpPr>
            <p:cNvPr id="7" name="Freeform 7"/>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8" name="Freeform 8"/>
          <p:cNvSpPr/>
          <p:nvPr/>
        </p:nvSpPr>
        <p:spPr>
          <a:xfrm>
            <a:off x="16428264" y="7151019"/>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9" name="Group 9"/>
          <p:cNvGrpSpPr/>
          <p:nvPr/>
        </p:nvGrpSpPr>
        <p:grpSpPr>
          <a:xfrm>
            <a:off x="17437592" y="2329764"/>
            <a:ext cx="161004" cy="160952"/>
            <a:chOff x="0" y="0"/>
            <a:chExt cx="214672" cy="214603"/>
          </a:xfrm>
        </p:grpSpPr>
        <p:sp>
          <p:nvSpPr>
            <p:cNvPr id="10" name="Freeform 10"/>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1" name="Freeform 11"/>
          <p:cNvSpPr/>
          <p:nvPr/>
        </p:nvSpPr>
        <p:spPr>
          <a:xfrm>
            <a:off x="455383" y="3669068"/>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2" name="Group 12"/>
          <p:cNvGrpSpPr/>
          <p:nvPr/>
        </p:nvGrpSpPr>
        <p:grpSpPr>
          <a:xfrm>
            <a:off x="16614428" y="-767954"/>
            <a:ext cx="16928" cy="5039274"/>
            <a:chOff x="0" y="0"/>
            <a:chExt cx="22571" cy="6719032"/>
          </a:xfrm>
        </p:grpSpPr>
        <p:sp>
          <p:nvSpPr>
            <p:cNvPr id="13" name="Freeform 13"/>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14" name="Group 14"/>
          <p:cNvGrpSpPr/>
          <p:nvPr/>
        </p:nvGrpSpPr>
        <p:grpSpPr>
          <a:xfrm>
            <a:off x="1293726" y="42892"/>
            <a:ext cx="16928" cy="3378138"/>
            <a:chOff x="0" y="0"/>
            <a:chExt cx="22571" cy="4504184"/>
          </a:xfrm>
        </p:grpSpPr>
        <p:sp>
          <p:nvSpPr>
            <p:cNvPr id="15" name="Freeform 15"/>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16" name="Freeform 16"/>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7" name="Group 17"/>
          <p:cNvGrpSpPr/>
          <p:nvPr/>
        </p:nvGrpSpPr>
        <p:grpSpPr>
          <a:xfrm>
            <a:off x="15164680" y="3669068"/>
            <a:ext cx="242868" cy="242868"/>
            <a:chOff x="0" y="0"/>
            <a:chExt cx="323824" cy="323824"/>
          </a:xfrm>
        </p:grpSpPr>
        <p:sp>
          <p:nvSpPr>
            <p:cNvPr id="18" name="Freeform 18"/>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19" name="Freeform 19"/>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20" name="Group 20"/>
          <p:cNvGrpSpPr/>
          <p:nvPr/>
        </p:nvGrpSpPr>
        <p:grpSpPr>
          <a:xfrm>
            <a:off x="14169608" y="1099144"/>
            <a:ext cx="160952" cy="160952"/>
            <a:chOff x="0" y="0"/>
            <a:chExt cx="214603" cy="214603"/>
          </a:xfrm>
        </p:grpSpPr>
        <p:sp>
          <p:nvSpPr>
            <p:cNvPr id="21" name="Freeform 21"/>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2" name="Freeform 22"/>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6055783" y="4813856"/>
            <a:ext cx="104950" cy="104900"/>
            <a:chOff x="0" y="0"/>
            <a:chExt cx="139933" cy="139867"/>
          </a:xfrm>
        </p:grpSpPr>
        <p:sp>
          <p:nvSpPr>
            <p:cNvPr id="24" name="Freeform 24"/>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25" name="Group 25"/>
          <p:cNvGrpSpPr/>
          <p:nvPr/>
        </p:nvGrpSpPr>
        <p:grpSpPr>
          <a:xfrm>
            <a:off x="4091890" y="3122479"/>
            <a:ext cx="2116726" cy="2116726"/>
            <a:chOff x="0" y="0"/>
            <a:chExt cx="1930400" cy="1930400"/>
          </a:xfrm>
        </p:grpSpPr>
        <p:sp>
          <p:nvSpPr>
            <p:cNvPr id="26" name="Freeform 2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27" name="Group 27"/>
          <p:cNvGrpSpPr/>
          <p:nvPr/>
        </p:nvGrpSpPr>
        <p:grpSpPr>
          <a:xfrm>
            <a:off x="12079384" y="3122479"/>
            <a:ext cx="2116726" cy="2116726"/>
            <a:chOff x="0" y="0"/>
            <a:chExt cx="1930400" cy="1930400"/>
          </a:xfrm>
        </p:grpSpPr>
        <p:sp>
          <p:nvSpPr>
            <p:cNvPr id="28" name="Freeform 28"/>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29" name="Freeform 29"/>
          <p:cNvSpPr/>
          <p:nvPr/>
        </p:nvSpPr>
        <p:spPr>
          <a:xfrm>
            <a:off x="4306458" y="3370799"/>
            <a:ext cx="1687590" cy="1620086"/>
          </a:xfrm>
          <a:custGeom>
            <a:avLst/>
            <a:gdLst/>
            <a:ahLst/>
            <a:cxnLst/>
            <a:rect l="l" t="t" r="r" b="b"/>
            <a:pathLst>
              <a:path w="1687590" h="1620086">
                <a:moveTo>
                  <a:pt x="0" y="0"/>
                </a:moveTo>
                <a:lnTo>
                  <a:pt x="1687590" y="0"/>
                </a:lnTo>
                <a:lnTo>
                  <a:pt x="1687590" y="1620087"/>
                </a:lnTo>
                <a:lnTo>
                  <a:pt x="0" y="16200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30" name="Freeform 30"/>
          <p:cNvSpPr/>
          <p:nvPr/>
        </p:nvSpPr>
        <p:spPr>
          <a:xfrm>
            <a:off x="12231656" y="3274751"/>
            <a:ext cx="1812182" cy="1812182"/>
          </a:xfrm>
          <a:custGeom>
            <a:avLst/>
            <a:gdLst/>
            <a:ahLst/>
            <a:cxnLst/>
            <a:rect l="l" t="t" r="r" b="b"/>
            <a:pathLst>
              <a:path w="1812182" h="1812182">
                <a:moveTo>
                  <a:pt x="0" y="0"/>
                </a:moveTo>
                <a:lnTo>
                  <a:pt x="1812182" y="0"/>
                </a:lnTo>
                <a:lnTo>
                  <a:pt x="1812182" y="1812183"/>
                </a:lnTo>
                <a:lnTo>
                  <a:pt x="0" y="1812183"/>
                </a:lnTo>
                <a:lnTo>
                  <a:pt x="0" y="0"/>
                </a:lnTo>
                <a:close/>
              </a:path>
            </a:pathLst>
          </a:custGeom>
          <a:blipFill>
            <a:blip r:embed="rId15"/>
            <a:stretch>
              <a:fillRect/>
            </a:stretch>
          </a:blipFill>
        </p:spPr>
        <p:txBody>
          <a:bodyPr/>
          <a:lstStyle/>
          <a:p>
            <a:endParaRPr lang="en-GB"/>
          </a:p>
        </p:txBody>
      </p:sp>
      <p:sp>
        <p:nvSpPr>
          <p:cNvPr id="31" name="TextBox 31"/>
          <p:cNvSpPr txBox="1"/>
          <p:nvPr/>
        </p:nvSpPr>
        <p:spPr>
          <a:xfrm>
            <a:off x="1815733" y="6048101"/>
            <a:ext cx="6669039" cy="1085850"/>
          </a:xfrm>
          <a:prstGeom prst="rect">
            <a:avLst/>
          </a:prstGeom>
        </p:spPr>
        <p:txBody>
          <a:bodyPr lIns="0" tIns="0" rIns="0" bIns="0" rtlCol="0" anchor="t">
            <a:spAutoFit/>
          </a:bodyPr>
          <a:lstStyle/>
          <a:p>
            <a:pPr algn="ctr">
              <a:lnSpc>
                <a:spcPts val="4200"/>
              </a:lnSpc>
            </a:pPr>
            <a:r>
              <a:rPr lang="en-US" sz="3500">
                <a:solidFill>
                  <a:srgbClr val="FFFFFF"/>
                </a:solidFill>
                <a:latin typeface="Maven Pro"/>
                <a:ea typeface="Maven Pro"/>
                <a:cs typeface="Maven Pro"/>
                <a:sym typeface="Maven Pro"/>
              </a:rPr>
              <a:t>Language customization potential</a:t>
            </a:r>
          </a:p>
        </p:txBody>
      </p:sp>
      <p:sp>
        <p:nvSpPr>
          <p:cNvPr id="32" name="TextBox 32"/>
          <p:cNvSpPr txBox="1"/>
          <p:nvPr/>
        </p:nvSpPr>
        <p:spPr>
          <a:xfrm>
            <a:off x="9803227" y="6078670"/>
            <a:ext cx="6669039" cy="1085850"/>
          </a:xfrm>
          <a:prstGeom prst="rect">
            <a:avLst/>
          </a:prstGeom>
        </p:spPr>
        <p:txBody>
          <a:bodyPr lIns="0" tIns="0" rIns="0" bIns="0" rtlCol="0" anchor="t">
            <a:spAutoFit/>
          </a:bodyPr>
          <a:lstStyle/>
          <a:p>
            <a:pPr algn="ctr">
              <a:lnSpc>
                <a:spcPts val="4200"/>
              </a:lnSpc>
            </a:pPr>
            <a:r>
              <a:rPr lang="en-US" sz="3500">
                <a:solidFill>
                  <a:srgbClr val="FFFFFF"/>
                </a:solidFill>
                <a:latin typeface="Maven Pro"/>
                <a:ea typeface="Maven Pro"/>
                <a:cs typeface="Maven Pro"/>
                <a:sym typeface="Maven Pro"/>
              </a:rPr>
              <a:t>Development of a companion cursor app for full independence</a:t>
            </a:r>
          </a:p>
        </p:txBody>
      </p:sp>
      <p:sp>
        <p:nvSpPr>
          <p:cNvPr id="33" name="Freeform 33"/>
          <p:cNvSpPr/>
          <p:nvPr/>
        </p:nvSpPr>
        <p:spPr>
          <a:xfrm>
            <a:off x="374767"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6"/>
            <a:stretch>
              <a:fillRect/>
            </a:stretch>
          </a:blipFill>
        </p:spPr>
        <p:txBody>
          <a:bodyPr/>
          <a:lstStyle/>
          <a:p>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5252516" y="-5252516"/>
            <a:ext cx="10505031" cy="1050503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7EC"/>
            </a:solidFill>
          </p:spPr>
          <p:txBody>
            <a:bodyPr/>
            <a:lstStyle/>
            <a:p>
              <a:endParaRPr lang="en-GB"/>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00"/>
                </a:lnSpc>
              </a:pPr>
              <a:endParaRPr/>
            </a:p>
          </p:txBody>
        </p:sp>
      </p:grpSp>
      <p:sp>
        <p:nvSpPr>
          <p:cNvPr id="5" name="TextBox 5"/>
          <p:cNvSpPr txBox="1"/>
          <p:nvPr/>
        </p:nvSpPr>
        <p:spPr>
          <a:xfrm>
            <a:off x="0" y="-485775"/>
            <a:ext cx="3323734" cy="4362553"/>
          </a:xfrm>
          <a:prstGeom prst="rect">
            <a:avLst/>
          </a:prstGeom>
        </p:spPr>
        <p:txBody>
          <a:bodyPr lIns="0" tIns="0" rIns="0" bIns="0" rtlCol="0" anchor="t">
            <a:spAutoFit/>
          </a:bodyPr>
          <a:lstStyle/>
          <a:p>
            <a:pPr algn="ctr">
              <a:lnSpc>
                <a:spcPts val="35694"/>
              </a:lnSpc>
            </a:pPr>
            <a:r>
              <a:rPr lang="en-US" sz="25495" b="1">
                <a:solidFill>
                  <a:srgbClr val="002845"/>
                </a:solidFill>
                <a:latin typeface="Canva Sans Bold"/>
                <a:ea typeface="Canva Sans Bold"/>
                <a:cs typeface="Canva Sans Bold"/>
                <a:sym typeface="Canva Sans Bold"/>
              </a:rPr>
              <a:t>T</a:t>
            </a:r>
          </a:p>
        </p:txBody>
      </p:sp>
      <p:sp>
        <p:nvSpPr>
          <p:cNvPr id="6" name="Freeform 6"/>
          <p:cNvSpPr/>
          <p:nvPr/>
        </p:nvSpPr>
        <p:spPr>
          <a:xfrm>
            <a:off x="16881219"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4309156" y="4290491"/>
            <a:ext cx="12572064" cy="1876425"/>
          </a:xfrm>
          <a:prstGeom prst="rect">
            <a:avLst/>
          </a:prstGeom>
        </p:spPr>
        <p:txBody>
          <a:bodyPr lIns="0" tIns="0" rIns="0" bIns="0" rtlCol="0" anchor="t">
            <a:spAutoFit/>
          </a:bodyPr>
          <a:lstStyle/>
          <a:p>
            <a:pPr algn="ctr">
              <a:lnSpc>
                <a:spcPts val="14400"/>
              </a:lnSpc>
            </a:pPr>
            <a:r>
              <a:rPr lang="en-US" sz="12000" b="1">
                <a:solidFill>
                  <a:srgbClr val="FFFFFF"/>
                </a:solidFill>
                <a:latin typeface="Arimo Bold"/>
                <a:ea typeface="Arimo Bold"/>
                <a:cs typeface="Arimo Bold"/>
                <a:sym typeface="Arimo Bold"/>
              </a:rPr>
              <a:t>THREATS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7598596" y="9764066"/>
            <a:ext cx="202068" cy="202540"/>
            <a:chOff x="0" y="0"/>
            <a:chExt cx="269424" cy="270053"/>
          </a:xfrm>
        </p:grpSpPr>
        <p:sp>
          <p:nvSpPr>
            <p:cNvPr id="3" name="Freeform 3"/>
            <p:cNvSpPr/>
            <p:nvPr/>
          </p:nvSpPr>
          <p:spPr>
            <a:xfrm>
              <a:off x="127" y="0"/>
              <a:ext cx="269240" cy="270002"/>
            </a:xfrm>
            <a:custGeom>
              <a:avLst/>
              <a:gdLst/>
              <a:ahLst/>
              <a:cxnLst/>
              <a:rect l="l" t="t" r="r" b="b"/>
              <a:pathLst>
                <a:path w="269240" h="270002">
                  <a:moveTo>
                    <a:pt x="3937" y="0"/>
                  </a:moveTo>
                  <a:lnTo>
                    <a:pt x="265303" y="0"/>
                  </a:lnTo>
                  <a:cubicBezTo>
                    <a:pt x="267462" y="0"/>
                    <a:pt x="269240" y="1778"/>
                    <a:pt x="269240" y="3937"/>
                  </a:cubicBezTo>
                  <a:lnTo>
                    <a:pt x="269240" y="266065"/>
                  </a:lnTo>
                  <a:cubicBezTo>
                    <a:pt x="269240" y="268224"/>
                    <a:pt x="267462" y="270002"/>
                    <a:pt x="265303" y="270002"/>
                  </a:cubicBezTo>
                  <a:lnTo>
                    <a:pt x="3937" y="270002"/>
                  </a:lnTo>
                  <a:cubicBezTo>
                    <a:pt x="1778" y="270002"/>
                    <a:pt x="0" y="268224"/>
                    <a:pt x="0" y="266065"/>
                  </a:cubicBezTo>
                  <a:lnTo>
                    <a:pt x="0" y="3937"/>
                  </a:lnTo>
                  <a:cubicBezTo>
                    <a:pt x="0" y="1778"/>
                    <a:pt x="1778" y="0"/>
                    <a:pt x="3937" y="0"/>
                  </a:cubicBezTo>
                  <a:moveTo>
                    <a:pt x="3937" y="7874"/>
                  </a:moveTo>
                  <a:lnTo>
                    <a:pt x="3937" y="3937"/>
                  </a:lnTo>
                  <a:lnTo>
                    <a:pt x="7874" y="3937"/>
                  </a:lnTo>
                  <a:lnTo>
                    <a:pt x="7874" y="266065"/>
                  </a:lnTo>
                  <a:lnTo>
                    <a:pt x="3937" y="266065"/>
                  </a:lnTo>
                  <a:lnTo>
                    <a:pt x="3937" y="262128"/>
                  </a:lnTo>
                  <a:lnTo>
                    <a:pt x="265303" y="262128"/>
                  </a:lnTo>
                  <a:lnTo>
                    <a:pt x="265303" y="266065"/>
                  </a:lnTo>
                  <a:lnTo>
                    <a:pt x="261366" y="266065"/>
                  </a:lnTo>
                  <a:lnTo>
                    <a:pt x="261366" y="3937"/>
                  </a:lnTo>
                  <a:lnTo>
                    <a:pt x="265303" y="3937"/>
                  </a:lnTo>
                  <a:lnTo>
                    <a:pt x="265303" y="7874"/>
                  </a:lnTo>
                  <a:lnTo>
                    <a:pt x="3937" y="7874"/>
                  </a:lnTo>
                  <a:close/>
                </a:path>
              </a:pathLst>
            </a:custGeom>
            <a:solidFill>
              <a:srgbClr val="E898AC"/>
            </a:solidFill>
          </p:spPr>
          <p:txBody>
            <a:bodyPr/>
            <a:lstStyle/>
            <a:p>
              <a:endParaRPr lang="en-GB"/>
            </a:p>
          </p:txBody>
        </p:sp>
      </p:grpSp>
      <p:grpSp>
        <p:nvGrpSpPr>
          <p:cNvPr id="4" name="Group 4"/>
          <p:cNvGrpSpPr/>
          <p:nvPr/>
        </p:nvGrpSpPr>
        <p:grpSpPr>
          <a:xfrm>
            <a:off x="548363" y="3111143"/>
            <a:ext cx="121618" cy="121148"/>
            <a:chOff x="0" y="0"/>
            <a:chExt cx="162157" cy="161531"/>
          </a:xfrm>
        </p:grpSpPr>
        <p:sp>
          <p:nvSpPr>
            <p:cNvPr id="5" name="Freeform 5"/>
            <p:cNvSpPr/>
            <p:nvPr/>
          </p:nvSpPr>
          <p:spPr>
            <a:xfrm>
              <a:off x="0" y="0"/>
              <a:ext cx="162179" cy="161417"/>
            </a:xfrm>
            <a:custGeom>
              <a:avLst/>
              <a:gdLst/>
              <a:ahLst/>
              <a:cxnLst/>
              <a:rect l="l" t="t" r="r" b="b"/>
              <a:pathLst>
                <a:path w="162179" h="161417">
                  <a:moveTo>
                    <a:pt x="3937" y="0"/>
                  </a:moveTo>
                  <a:lnTo>
                    <a:pt x="158242" y="0"/>
                  </a:lnTo>
                  <a:cubicBezTo>
                    <a:pt x="160401" y="0"/>
                    <a:pt x="162179" y="1778"/>
                    <a:pt x="162179" y="3937"/>
                  </a:cubicBezTo>
                  <a:lnTo>
                    <a:pt x="162179" y="157480"/>
                  </a:lnTo>
                  <a:cubicBezTo>
                    <a:pt x="162179" y="159639"/>
                    <a:pt x="160401" y="161417"/>
                    <a:pt x="158242" y="161417"/>
                  </a:cubicBezTo>
                  <a:lnTo>
                    <a:pt x="3937" y="161417"/>
                  </a:lnTo>
                  <a:cubicBezTo>
                    <a:pt x="1778" y="161417"/>
                    <a:pt x="0" y="159639"/>
                    <a:pt x="0" y="157480"/>
                  </a:cubicBezTo>
                  <a:lnTo>
                    <a:pt x="0" y="3937"/>
                  </a:lnTo>
                  <a:cubicBezTo>
                    <a:pt x="0" y="1778"/>
                    <a:pt x="1778" y="0"/>
                    <a:pt x="3937" y="0"/>
                  </a:cubicBezTo>
                  <a:moveTo>
                    <a:pt x="3937" y="7874"/>
                  </a:moveTo>
                  <a:lnTo>
                    <a:pt x="3937" y="3937"/>
                  </a:lnTo>
                  <a:lnTo>
                    <a:pt x="7874" y="3937"/>
                  </a:lnTo>
                  <a:lnTo>
                    <a:pt x="7874" y="157480"/>
                  </a:lnTo>
                  <a:lnTo>
                    <a:pt x="3937" y="157480"/>
                  </a:lnTo>
                  <a:lnTo>
                    <a:pt x="3937" y="153543"/>
                  </a:lnTo>
                  <a:lnTo>
                    <a:pt x="158242" y="153543"/>
                  </a:lnTo>
                  <a:lnTo>
                    <a:pt x="158242" y="157480"/>
                  </a:lnTo>
                  <a:lnTo>
                    <a:pt x="154305" y="157480"/>
                  </a:lnTo>
                  <a:lnTo>
                    <a:pt x="154305" y="3937"/>
                  </a:lnTo>
                  <a:lnTo>
                    <a:pt x="158242" y="3937"/>
                  </a:lnTo>
                  <a:lnTo>
                    <a:pt x="158242" y="7874"/>
                  </a:lnTo>
                  <a:lnTo>
                    <a:pt x="3937" y="7874"/>
                  </a:lnTo>
                  <a:close/>
                </a:path>
              </a:pathLst>
            </a:custGeom>
            <a:solidFill>
              <a:srgbClr val="00CFCC"/>
            </a:solidFill>
          </p:spPr>
          <p:txBody>
            <a:bodyPr/>
            <a:lstStyle/>
            <a:p>
              <a:endParaRPr lang="en-GB"/>
            </a:p>
          </p:txBody>
        </p:sp>
      </p:grpSp>
      <p:grpSp>
        <p:nvGrpSpPr>
          <p:cNvPr id="6" name="Group 6"/>
          <p:cNvGrpSpPr/>
          <p:nvPr/>
        </p:nvGrpSpPr>
        <p:grpSpPr>
          <a:xfrm>
            <a:off x="16527346" y="5907362"/>
            <a:ext cx="208172" cy="208644"/>
            <a:chOff x="0" y="0"/>
            <a:chExt cx="277563" cy="278192"/>
          </a:xfrm>
        </p:grpSpPr>
        <p:sp>
          <p:nvSpPr>
            <p:cNvPr id="7" name="Freeform 7"/>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8" name="Freeform 8"/>
          <p:cNvSpPr/>
          <p:nvPr/>
        </p:nvSpPr>
        <p:spPr>
          <a:xfrm>
            <a:off x="16293312" y="7268676"/>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9" name="Group 9"/>
          <p:cNvGrpSpPr/>
          <p:nvPr/>
        </p:nvGrpSpPr>
        <p:grpSpPr>
          <a:xfrm>
            <a:off x="17437592" y="2329764"/>
            <a:ext cx="161004" cy="160952"/>
            <a:chOff x="0" y="0"/>
            <a:chExt cx="214672" cy="214603"/>
          </a:xfrm>
        </p:grpSpPr>
        <p:sp>
          <p:nvSpPr>
            <p:cNvPr id="10" name="Freeform 10"/>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11" name="Freeform 11"/>
          <p:cNvSpPr/>
          <p:nvPr/>
        </p:nvSpPr>
        <p:spPr>
          <a:xfrm>
            <a:off x="669981" y="4362257"/>
            <a:ext cx="388800" cy="4942460"/>
          </a:xfrm>
          <a:custGeom>
            <a:avLst/>
            <a:gdLst/>
            <a:ahLst/>
            <a:cxnLst/>
            <a:rect l="l" t="t" r="r" b="b"/>
            <a:pathLst>
              <a:path w="388800" h="4942460">
                <a:moveTo>
                  <a:pt x="0" y="0"/>
                </a:moveTo>
                <a:lnTo>
                  <a:pt x="388800" y="0"/>
                </a:lnTo>
                <a:lnTo>
                  <a:pt x="388800" y="4942460"/>
                </a:lnTo>
                <a:lnTo>
                  <a:pt x="0" y="4942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2" name="Group 12"/>
          <p:cNvGrpSpPr/>
          <p:nvPr/>
        </p:nvGrpSpPr>
        <p:grpSpPr>
          <a:xfrm>
            <a:off x="16614428" y="-767954"/>
            <a:ext cx="16928" cy="5039274"/>
            <a:chOff x="0" y="0"/>
            <a:chExt cx="22571" cy="6719032"/>
          </a:xfrm>
        </p:grpSpPr>
        <p:sp>
          <p:nvSpPr>
            <p:cNvPr id="13" name="Freeform 13"/>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grpSp>
        <p:nvGrpSpPr>
          <p:cNvPr id="14" name="Group 14"/>
          <p:cNvGrpSpPr/>
          <p:nvPr/>
        </p:nvGrpSpPr>
        <p:grpSpPr>
          <a:xfrm>
            <a:off x="1293726" y="42892"/>
            <a:ext cx="16928" cy="3378138"/>
            <a:chOff x="0" y="0"/>
            <a:chExt cx="22571" cy="4504184"/>
          </a:xfrm>
        </p:grpSpPr>
        <p:sp>
          <p:nvSpPr>
            <p:cNvPr id="15" name="Freeform 15"/>
            <p:cNvSpPr/>
            <p:nvPr/>
          </p:nvSpPr>
          <p:spPr>
            <a:xfrm>
              <a:off x="127" y="0"/>
              <a:ext cx="22352" cy="4504182"/>
            </a:xfrm>
            <a:custGeom>
              <a:avLst/>
              <a:gdLst/>
              <a:ahLst/>
              <a:cxnLst/>
              <a:rect l="l" t="t" r="r" b="b"/>
              <a:pathLst>
                <a:path w="22352" h="4504182">
                  <a:moveTo>
                    <a:pt x="11430" y="0"/>
                  </a:moveTo>
                  <a:lnTo>
                    <a:pt x="0" y="4504182"/>
                  </a:lnTo>
                  <a:lnTo>
                    <a:pt x="22352" y="4504182"/>
                  </a:lnTo>
                  <a:lnTo>
                    <a:pt x="11430" y="0"/>
                  </a:lnTo>
                  <a:close/>
                </a:path>
              </a:pathLst>
            </a:custGeom>
            <a:solidFill>
              <a:srgbClr val="FFD6E1"/>
            </a:solidFill>
          </p:spPr>
          <p:txBody>
            <a:bodyPr/>
            <a:lstStyle/>
            <a:p>
              <a:endParaRPr lang="en-GB"/>
            </a:p>
          </p:txBody>
        </p:sp>
      </p:grpSp>
      <p:sp>
        <p:nvSpPr>
          <p:cNvPr id="16" name="Freeform 16"/>
          <p:cNvSpPr/>
          <p:nvPr/>
        </p:nvSpPr>
        <p:spPr>
          <a:xfrm>
            <a:off x="4074403" y="34781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7" name="Group 17"/>
          <p:cNvGrpSpPr/>
          <p:nvPr/>
        </p:nvGrpSpPr>
        <p:grpSpPr>
          <a:xfrm>
            <a:off x="15164680" y="4362257"/>
            <a:ext cx="242868" cy="242868"/>
            <a:chOff x="0" y="0"/>
            <a:chExt cx="323824" cy="323824"/>
          </a:xfrm>
        </p:grpSpPr>
        <p:sp>
          <p:nvSpPr>
            <p:cNvPr id="18" name="Freeform 18"/>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sp>
        <p:nvSpPr>
          <p:cNvPr id="19" name="Freeform 19"/>
          <p:cNvSpPr/>
          <p:nvPr/>
        </p:nvSpPr>
        <p:spPr>
          <a:xfrm>
            <a:off x="9834590" y="-99550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grpSp>
        <p:nvGrpSpPr>
          <p:cNvPr id="20" name="Group 20"/>
          <p:cNvGrpSpPr/>
          <p:nvPr/>
        </p:nvGrpSpPr>
        <p:grpSpPr>
          <a:xfrm>
            <a:off x="14169608" y="1099144"/>
            <a:ext cx="160952" cy="160952"/>
            <a:chOff x="0" y="0"/>
            <a:chExt cx="214603" cy="214603"/>
          </a:xfrm>
        </p:grpSpPr>
        <p:sp>
          <p:nvSpPr>
            <p:cNvPr id="21" name="Freeform 21"/>
            <p:cNvSpPr/>
            <p:nvPr/>
          </p:nvSpPr>
          <p:spPr>
            <a:xfrm>
              <a:off x="127" y="127"/>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22" name="Freeform 22"/>
          <p:cNvSpPr/>
          <p:nvPr/>
        </p:nvSpPr>
        <p:spPr>
          <a:xfrm>
            <a:off x="6060942" y="-447698"/>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3" name="Group 23"/>
          <p:cNvGrpSpPr/>
          <p:nvPr/>
        </p:nvGrpSpPr>
        <p:grpSpPr>
          <a:xfrm>
            <a:off x="16055783" y="4813856"/>
            <a:ext cx="104950" cy="104900"/>
            <a:chOff x="0" y="0"/>
            <a:chExt cx="139933" cy="139867"/>
          </a:xfrm>
        </p:grpSpPr>
        <p:sp>
          <p:nvSpPr>
            <p:cNvPr id="24" name="Freeform 24"/>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25" name="Group 25"/>
          <p:cNvGrpSpPr/>
          <p:nvPr/>
        </p:nvGrpSpPr>
        <p:grpSpPr>
          <a:xfrm>
            <a:off x="4076209" y="3335046"/>
            <a:ext cx="2116726" cy="2116726"/>
            <a:chOff x="0" y="0"/>
            <a:chExt cx="1930400" cy="1930400"/>
          </a:xfrm>
        </p:grpSpPr>
        <p:sp>
          <p:nvSpPr>
            <p:cNvPr id="26" name="Freeform 26"/>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27" name="Group 27"/>
          <p:cNvGrpSpPr/>
          <p:nvPr/>
        </p:nvGrpSpPr>
        <p:grpSpPr>
          <a:xfrm>
            <a:off x="12063703" y="3335046"/>
            <a:ext cx="2116726" cy="2116726"/>
            <a:chOff x="0" y="0"/>
            <a:chExt cx="1930400" cy="1930400"/>
          </a:xfrm>
        </p:grpSpPr>
        <p:sp>
          <p:nvSpPr>
            <p:cNvPr id="28" name="Freeform 28"/>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sp>
        <p:nvSpPr>
          <p:cNvPr id="29" name="Freeform 29"/>
          <p:cNvSpPr/>
          <p:nvPr/>
        </p:nvSpPr>
        <p:spPr>
          <a:xfrm>
            <a:off x="4383724" y="3642561"/>
            <a:ext cx="1501696" cy="1501696"/>
          </a:xfrm>
          <a:custGeom>
            <a:avLst/>
            <a:gdLst/>
            <a:ahLst/>
            <a:cxnLst/>
            <a:rect l="l" t="t" r="r" b="b"/>
            <a:pathLst>
              <a:path w="1501696" h="1501696">
                <a:moveTo>
                  <a:pt x="0" y="0"/>
                </a:moveTo>
                <a:lnTo>
                  <a:pt x="1501696" y="0"/>
                </a:lnTo>
                <a:lnTo>
                  <a:pt x="1501696" y="1501696"/>
                </a:lnTo>
                <a:lnTo>
                  <a:pt x="0" y="1501696"/>
                </a:lnTo>
                <a:lnTo>
                  <a:pt x="0" y="0"/>
                </a:lnTo>
                <a:close/>
              </a:path>
            </a:pathLst>
          </a:custGeom>
          <a:blipFill>
            <a:blip r:embed="rId13"/>
            <a:stretch>
              <a:fillRect/>
            </a:stretch>
          </a:blipFill>
        </p:spPr>
        <p:txBody>
          <a:bodyPr/>
          <a:lstStyle/>
          <a:p>
            <a:endParaRPr lang="en-GB"/>
          </a:p>
        </p:txBody>
      </p:sp>
      <p:sp>
        <p:nvSpPr>
          <p:cNvPr id="30" name="Freeform 30"/>
          <p:cNvSpPr/>
          <p:nvPr/>
        </p:nvSpPr>
        <p:spPr>
          <a:xfrm>
            <a:off x="12330980" y="3612030"/>
            <a:ext cx="1582172" cy="1582172"/>
          </a:xfrm>
          <a:custGeom>
            <a:avLst/>
            <a:gdLst/>
            <a:ahLst/>
            <a:cxnLst/>
            <a:rect l="l" t="t" r="r" b="b"/>
            <a:pathLst>
              <a:path w="1582172" h="1582172">
                <a:moveTo>
                  <a:pt x="0" y="0"/>
                </a:moveTo>
                <a:lnTo>
                  <a:pt x="1582172" y="0"/>
                </a:lnTo>
                <a:lnTo>
                  <a:pt x="1582172" y="1582172"/>
                </a:lnTo>
                <a:lnTo>
                  <a:pt x="0" y="1582172"/>
                </a:lnTo>
                <a:lnTo>
                  <a:pt x="0" y="0"/>
                </a:lnTo>
                <a:close/>
              </a:path>
            </a:pathLst>
          </a:custGeom>
          <a:blipFill>
            <a:blip r:embed="rId14"/>
            <a:stretch>
              <a:fillRect/>
            </a:stretch>
          </a:blipFill>
        </p:spPr>
        <p:txBody>
          <a:bodyPr/>
          <a:lstStyle/>
          <a:p>
            <a:endParaRPr lang="en-GB"/>
          </a:p>
        </p:txBody>
      </p:sp>
      <p:sp>
        <p:nvSpPr>
          <p:cNvPr id="31" name="TextBox 31"/>
          <p:cNvSpPr txBox="1"/>
          <p:nvPr/>
        </p:nvSpPr>
        <p:spPr>
          <a:xfrm>
            <a:off x="1800052" y="5866104"/>
            <a:ext cx="6669039" cy="1085850"/>
          </a:xfrm>
          <a:prstGeom prst="rect">
            <a:avLst/>
          </a:prstGeom>
        </p:spPr>
        <p:txBody>
          <a:bodyPr lIns="0" tIns="0" rIns="0" bIns="0" rtlCol="0" anchor="t">
            <a:spAutoFit/>
          </a:bodyPr>
          <a:lstStyle/>
          <a:p>
            <a:pPr algn="ctr">
              <a:lnSpc>
                <a:spcPts val="4200"/>
              </a:lnSpc>
            </a:pPr>
            <a:r>
              <a:rPr lang="en-US" sz="3500">
                <a:solidFill>
                  <a:srgbClr val="FFFFFF"/>
                </a:solidFill>
                <a:latin typeface="Maven Pro"/>
                <a:ea typeface="Maven Pro"/>
                <a:cs typeface="Maven Pro"/>
                <a:sym typeface="Maven Pro"/>
              </a:rPr>
              <a:t>Apps with advances eye-tracking technology</a:t>
            </a:r>
          </a:p>
        </p:txBody>
      </p:sp>
      <p:sp>
        <p:nvSpPr>
          <p:cNvPr id="32" name="TextBox 32"/>
          <p:cNvSpPr txBox="1"/>
          <p:nvPr/>
        </p:nvSpPr>
        <p:spPr>
          <a:xfrm>
            <a:off x="9818909" y="5866104"/>
            <a:ext cx="6669039" cy="1085850"/>
          </a:xfrm>
          <a:prstGeom prst="rect">
            <a:avLst/>
          </a:prstGeom>
        </p:spPr>
        <p:txBody>
          <a:bodyPr lIns="0" tIns="0" rIns="0" bIns="0" rtlCol="0" anchor="t">
            <a:spAutoFit/>
          </a:bodyPr>
          <a:lstStyle/>
          <a:p>
            <a:pPr algn="ctr">
              <a:lnSpc>
                <a:spcPts val="4200"/>
              </a:lnSpc>
            </a:pPr>
            <a:r>
              <a:rPr lang="en-US" sz="3500">
                <a:solidFill>
                  <a:srgbClr val="FFFFFF"/>
                </a:solidFill>
                <a:latin typeface="Maven Pro"/>
                <a:ea typeface="Maven Pro"/>
                <a:cs typeface="Maven Pro"/>
                <a:sym typeface="Maven Pro"/>
              </a:rPr>
              <a:t>Using BCI to type letters based on signal pattern recognition</a:t>
            </a:r>
          </a:p>
        </p:txBody>
      </p:sp>
      <p:sp>
        <p:nvSpPr>
          <p:cNvPr id="33" name="Freeform 33"/>
          <p:cNvSpPr/>
          <p:nvPr/>
        </p:nvSpPr>
        <p:spPr>
          <a:xfrm>
            <a:off x="16881219" y="8752534"/>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5"/>
            <a:stretch>
              <a:fillRect/>
            </a:stretch>
          </a:blipFill>
        </p:spPr>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066503" y="813926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5372200" y="913775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TextBox 19"/>
          <p:cNvSpPr txBox="1"/>
          <p:nvPr/>
        </p:nvSpPr>
        <p:spPr>
          <a:xfrm>
            <a:off x="1774300" y="1035989"/>
            <a:ext cx="6632392" cy="18573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PROBLEM STATEMENT</a:t>
            </a:r>
          </a:p>
        </p:txBody>
      </p:sp>
      <p:sp>
        <p:nvSpPr>
          <p:cNvPr id="20" name="Freeform 20"/>
          <p:cNvSpPr/>
          <p:nvPr/>
        </p:nvSpPr>
        <p:spPr>
          <a:xfrm>
            <a:off x="15363456" y="-962025"/>
            <a:ext cx="4600017" cy="5863650"/>
          </a:xfrm>
          <a:custGeom>
            <a:avLst/>
            <a:gdLst/>
            <a:ahLst/>
            <a:cxnLst/>
            <a:rect l="l" t="t" r="r" b="b"/>
            <a:pathLst>
              <a:path w="4600017" h="5863650">
                <a:moveTo>
                  <a:pt x="0" y="0"/>
                </a:moveTo>
                <a:lnTo>
                  <a:pt x="4600018" y="0"/>
                </a:lnTo>
                <a:lnTo>
                  <a:pt x="4600018" y="5863650"/>
                </a:lnTo>
                <a:lnTo>
                  <a:pt x="0" y="5863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1" name="Freeform 21"/>
          <p:cNvSpPr/>
          <p:nvPr/>
        </p:nvSpPr>
        <p:spPr>
          <a:xfrm>
            <a:off x="-96910" y="1332856"/>
            <a:ext cx="2861586" cy="1813196"/>
          </a:xfrm>
          <a:custGeom>
            <a:avLst/>
            <a:gdLst/>
            <a:ahLst/>
            <a:cxnLst/>
            <a:rect l="l" t="t" r="r" b="b"/>
            <a:pathLst>
              <a:path w="2861586" h="1813196">
                <a:moveTo>
                  <a:pt x="0" y="0"/>
                </a:moveTo>
                <a:lnTo>
                  <a:pt x="2861586" y="0"/>
                </a:lnTo>
                <a:lnTo>
                  <a:pt x="2861586" y="1813196"/>
                </a:lnTo>
                <a:lnTo>
                  <a:pt x="0" y="1813196"/>
                </a:lnTo>
                <a:lnTo>
                  <a:pt x="0" y="0"/>
                </a:lnTo>
                <a:close/>
              </a:path>
            </a:pathLst>
          </a:custGeom>
          <a:blipFill>
            <a:blip r:embed="rId11"/>
            <a:stretch>
              <a:fillRect/>
            </a:stretch>
          </a:blipFill>
        </p:spPr>
        <p:txBody>
          <a:bodyPr/>
          <a:lstStyle/>
          <a:p>
            <a:endParaRPr lang="en-GB"/>
          </a:p>
        </p:txBody>
      </p:sp>
      <p:sp>
        <p:nvSpPr>
          <p:cNvPr id="22" name="Freeform 22"/>
          <p:cNvSpPr/>
          <p:nvPr/>
        </p:nvSpPr>
        <p:spPr>
          <a:xfrm>
            <a:off x="8967755" y="2893364"/>
            <a:ext cx="7797415" cy="5204774"/>
          </a:xfrm>
          <a:custGeom>
            <a:avLst/>
            <a:gdLst/>
            <a:ahLst/>
            <a:cxnLst/>
            <a:rect l="l" t="t" r="r" b="b"/>
            <a:pathLst>
              <a:path w="7797415" h="5204774">
                <a:moveTo>
                  <a:pt x="0" y="0"/>
                </a:moveTo>
                <a:lnTo>
                  <a:pt x="7797415" y="0"/>
                </a:lnTo>
                <a:lnTo>
                  <a:pt x="7797415" y="5204774"/>
                </a:lnTo>
                <a:lnTo>
                  <a:pt x="0" y="5204774"/>
                </a:lnTo>
                <a:lnTo>
                  <a:pt x="0" y="0"/>
                </a:lnTo>
                <a:close/>
              </a:path>
            </a:pathLst>
          </a:custGeom>
          <a:blipFill>
            <a:blip r:embed="rId12"/>
            <a:stretch>
              <a:fillRect l="-31" r="-31"/>
            </a:stretch>
          </a:blipFill>
        </p:spPr>
        <p:txBody>
          <a:bodyPr/>
          <a:lstStyle/>
          <a:p>
            <a:endParaRPr lang="en-GB"/>
          </a:p>
        </p:txBody>
      </p:sp>
      <p:sp>
        <p:nvSpPr>
          <p:cNvPr id="23" name="TextBox 23"/>
          <p:cNvSpPr txBox="1"/>
          <p:nvPr/>
        </p:nvSpPr>
        <p:spPr>
          <a:xfrm>
            <a:off x="1110925" y="3524250"/>
            <a:ext cx="6885750" cy="3219450"/>
          </a:xfrm>
          <a:prstGeom prst="rect">
            <a:avLst/>
          </a:prstGeom>
        </p:spPr>
        <p:txBody>
          <a:bodyPr lIns="0" tIns="0" rIns="0" bIns="0" rtlCol="0" anchor="t">
            <a:spAutoFit/>
          </a:bodyPr>
          <a:lstStyle/>
          <a:p>
            <a:pPr algn="just">
              <a:lnSpc>
                <a:spcPts val="4200"/>
              </a:lnSpc>
            </a:pPr>
            <a:r>
              <a:rPr lang="en-US" sz="3500">
                <a:solidFill>
                  <a:srgbClr val="FFFFFF"/>
                </a:solidFill>
                <a:latin typeface="Maven Pro"/>
                <a:ea typeface="Maven Pro"/>
                <a:cs typeface="Maven Pro"/>
                <a:sym typeface="Maven Pro"/>
              </a:rPr>
              <a:t>Computers have rapidly evolved changing people’s lives, but their rapid advancement has created barriers for people with disabilities, particularly those with hand movement impairments.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2597186" y="3430802"/>
            <a:ext cx="9372969" cy="24765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BUDGET &amp;</a:t>
            </a:r>
          </a:p>
          <a:p>
            <a:pPr algn="ctr">
              <a:lnSpc>
                <a:spcPts val="9600"/>
              </a:lnSpc>
            </a:pPr>
            <a:r>
              <a:rPr lang="en-US" sz="8000">
                <a:solidFill>
                  <a:srgbClr val="FFFFFF"/>
                </a:solidFill>
                <a:latin typeface="Arimo"/>
                <a:ea typeface="Arimo"/>
                <a:cs typeface="Arimo"/>
                <a:sym typeface="Arimo"/>
              </a:rPr>
              <a:t>BUSINESS MODEL</a:t>
            </a:r>
          </a:p>
        </p:txBody>
      </p:sp>
      <p:grpSp>
        <p:nvGrpSpPr>
          <p:cNvPr id="15" name="Group 15"/>
          <p:cNvGrpSpPr/>
          <p:nvPr/>
        </p:nvGrpSpPr>
        <p:grpSpPr>
          <a:xfrm>
            <a:off x="12116283" y="3606003"/>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FF9973"/>
            </a:solidFill>
          </p:spPr>
          <p:txBody>
            <a:bodyPr/>
            <a:lstStyle/>
            <a:p>
              <a:endParaRPr lang="en-GB"/>
            </a:p>
          </p:txBody>
        </p:sp>
      </p:grpSp>
      <p:sp>
        <p:nvSpPr>
          <p:cNvPr id="17" name="TextBox 17"/>
          <p:cNvSpPr txBox="1"/>
          <p:nvPr/>
        </p:nvSpPr>
        <p:spPr>
          <a:xfrm>
            <a:off x="12311808" y="4170195"/>
            <a:ext cx="1779150" cy="1876425"/>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05</a:t>
            </a:r>
          </a:p>
        </p:txBody>
      </p:sp>
      <p:grpSp>
        <p:nvGrpSpPr>
          <p:cNvPr id="18" name="Group 18"/>
          <p:cNvGrpSpPr/>
          <p:nvPr/>
        </p:nvGrpSpPr>
        <p:grpSpPr>
          <a:xfrm>
            <a:off x="3037285" y="76039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3036233" y="76039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FF9973"/>
            </a:solidFill>
          </p:spPr>
          <p:txBody>
            <a:bodyPr/>
            <a:lstStyle/>
            <a:p>
              <a:endParaRPr lang="en-GB"/>
            </a:p>
          </p:txBody>
        </p:sp>
      </p:grpSp>
      <p:sp>
        <p:nvSpPr>
          <p:cNvPr id="22" name="AutoShape 22"/>
          <p:cNvSpPr/>
          <p:nvPr/>
        </p:nvSpPr>
        <p:spPr>
          <a:xfrm flipH="1">
            <a:off x="13185119" y="5776179"/>
            <a:ext cx="16264" cy="1932047"/>
          </a:xfrm>
          <a:prstGeom prst="line">
            <a:avLst/>
          </a:prstGeom>
          <a:ln w="19050" cap="rnd">
            <a:solidFill>
              <a:srgbClr val="FF9973"/>
            </a:solidFill>
            <a:prstDash val="solid"/>
            <a:headEnd type="none" w="sm" len="sm"/>
            <a:tailEnd type="none" w="sm" len="sm"/>
          </a:ln>
        </p:spPr>
        <p:txBody>
          <a:bodyPr/>
          <a:lstStyle/>
          <a:p>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9D97145F-D5B4-1BDA-0E6E-0E32986916E9}"/>
              </a:ext>
            </a:extLst>
          </p:cNvPr>
          <p:cNvGraphicFramePr/>
          <p:nvPr>
            <p:extLst>
              <p:ext uri="{D42A27DB-BD31-4B8C-83A1-F6EECF244321}">
                <p14:modId xmlns:p14="http://schemas.microsoft.com/office/powerpoint/2010/main" val="4062233680"/>
              </p:ext>
            </p:extLst>
          </p:nvPr>
        </p:nvGraphicFramePr>
        <p:xfrm>
          <a:off x="-1862712" y="1685353"/>
          <a:ext cx="19145817" cy="81280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633300" y="922535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3" name="TextBox 23"/>
          <p:cNvSpPr txBox="1"/>
          <p:nvPr/>
        </p:nvSpPr>
        <p:spPr>
          <a:xfrm>
            <a:off x="1521985" y="628078"/>
            <a:ext cx="5842652" cy="1057275"/>
          </a:xfrm>
          <a:prstGeom prst="rect">
            <a:avLst/>
          </a:prstGeom>
        </p:spPr>
        <p:txBody>
          <a:bodyPr lIns="0" tIns="0" rIns="0" bIns="0" rtlCol="0" anchor="t">
            <a:spAutoFit/>
          </a:bodyPr>
          <a:lstStyle/>
          <a:p>
            <a:pPr algn="ctr">
              <a:lnSpc>
                <a:spcPts val="8400"/>
              </a:lnSpc>
            </a:pPr>
            <a:r>
              <a:rPr lang="en-US" sz="6000">
                <a:solidFill>
                  <a:srgbClr val="FFFFFF"/>
                </a:solidFill>
                <a:latin typeface="Arimo"/>
                <a:ea typeface="Arimo"/>
                <a:cs typeface="Arimo"/>
                <a:sym typeface="Arimo"/>
              </a:rPr>
              <a:t>TOTAL BUDGET</a:t>
            </a:r>
          </a:p>
        </p:txBody>
      </p:sp>
      <p:sp>
        <p:nvSpPr>
          <p:cNvPr id="24" name="Freeform 24"/>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4"/>
            <a:stretch>
              <a:fillRect/>
            </a:stretch>
          </a:blipFill>
        </p:spPr>
        <p:txBody>
          <a:bodyPr/>
          <a:lstStyle/>
          <a:p>
            <a:endParaRPr lang="en-GB"/>
          </a:p>
        </p:txBody>
      </p:sp>
      <p:sp>
        <p:nvSpPr>
          <p:cNvPr id="25" name="TextBox 25"/>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294750" y="189920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633300" y="922535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22" name="Group 22"/>
          <p:cNvGrpSpPr/>
          <p:nvPr/>
        </p:nvGrpSpPr>
        <p:grpSpPr>
          <a:xfrm>
            <a:off x="6707325" y="2376487"/>
            <a:ext cx="1447800" cy="1447800"/>
            <a:chOff x="0" y="0"/>
            <a:chExt cx="1930400" cy="1930400"/>
          </a:xfrm>
        </p:grpSpPr>
        <p:sp>
          <p:nvSpPr>
            <p:cNvPr id="23" name="Freeform 23"/>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grpSp>
        <p:nvGrpSpPr>
          <p:cNvPr id="24" name="Group 24"/>
          <p:cNvGrpSpPr/>
          <p:nvPr/>
        </p:nvGrpSpPr>
        <p:grpSpPr>
          <a:xfrm>
            <a:off x="6707325" y="6709479"/>
            <a:ext cx="1447800" cy="1447800"/>
            <a:chOff x="0" y="0"/>
            <a:chExt cx="1930400" cy="1930400"/>
          </a:xfrm>
        </p:grpSpPr>
        <p:sp>
          <p:nvSpPr>
            <p:cNvPr id="25" name="Freeform 25"/>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FF9973"/>
            </a:solidFill>
          </p:spPr>
          <p:txBody>
            <a:bodyPr/>
            <a:lstStyle/>
            <a:p>
              <a:endParaRPr lang="en-GB"/>
            </a:p>
          </p:txBody>
        </p:sp>
      </p:grpSp>
      <p:grpSp>
        <p:nvGrpSpPr>
          <p:cNvPr id="26" name="Group 26"/>
          <p:cNvGrpSpPr/>
          <p:nvPr/>
        </p:nvGrpSpPr>
        <p:grpSpPr>
          <a:xfrm>
            <a:off x="9956956" y="2376487"/>
            <a:ext cx="1447800" cy="1447800"/>
            <a:chOff x="0" y="0"/>
            <a:chExt cx="1930400" cy="1930400"/>
          </a:xfrm>
        </p:grpSpPr>
        <p:sp>
          <p:nvSpPr>
            <p:cNvPr id="27" name="Freeform 27"/>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E898AC"/>
            </a:solidFill>
          </p:spPr>
          <p:txBody>
            <a:bodyPr/>
            <a:lstStyle/>
            <a:p>
              <a:endParaRPr lang="en-GB"/>
            </a:p>
          </p:txBody>
        </p:sp>
      </p:grpSp>
      <p:grpSp>
        <p:nvGrpSpPr>
          <p:cNvPr id="28" name="Group 28"/>
          <p:cNvGrpSpPr/>
          <p:nvPr/>
        </p:nvGrpSpPr>
        <p:grpSpPr>
          <a:xfrm>
            <a:off x="9956956" y="6709479"/>
            <a:ext cx="1447800" cy="1447800"/>
            <a:chOff x="0" y="0"/>
            <a:chExt cx="1930400" cy="1930400"/>
          </a:xfrm>
        </p:grpSpPr>
        <p:sp>
          <p:nvSpPr>
            <p:cNvPr id="29" name="Freeform 29"/>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00CFCC"/>
            </a:solidFill>
          </p:spPr>
          <p:txBody>
            <a:bodyPr/>
            <a:lstStyle/>
            <a:p>
              <a:endParaRPr lang="en-GB"/>
            </a:p>
          </p:txBody>
        </p:sp>
      </p:grpSp>
      <p:sp>
        <p:nvSpPr>
          <p:cNvPr id="30" name="AutoShape 30"/>
          <p:cNvSpPr/>
          <p:nvPr/>
        </p:nvSpPr>
        <p:spPr>
          <a:xfrm>
            <a:off x="8155125" y="3100387"/>
            <a:ext cx="1801831" cy="0"/>
          </a:xfrm>
          <a:prstGeom prst="line">
            <a:avLst/>
          </a:prstGeom>
          <a:ln w="9525" cap="rnd">
            <a:solidFill>
              <a:srgbClr val="FFD6E1"/>
            </a:solidFill>
            <a:prstDash val="solid"/>
            <a:headEnd type="none" w="sm" len="sm"/>
            <a:tailEnd type="none" w="sm" len="sm"/>
          </a:ln>
        </p:spPr>
        <p:txBody>
          <a:bodyPr/>
          <a:lstStyle/>
          <a:p>
            <a:endParaRPr lang="en-GB"/>
          </a:p>
        </p:txBody>
      </p:sp>
      <p:grpSp>
        <p:nvGrpSpPr>
          <p:cNvPr id="31" name="Group 31"/>
          <p:cNvGrpSpPr/>
          <p:nvPr/>
        </p:nvGrpSpPr>
        <p:grpSpPr>
          <a:xfrm>
            <a:off x="8420100" y="4419600"/>
            <a:ext cx="1447800" cy="1447800"/>
            <a:chOff x="0" y="0"/>
            <a:chExt cx="1930400" cy="1930400"/>
          </a:xfrm>
        </p:grpSpPr>
        <p:sp>
          <p:nvSpPr>
            <p:cNvPr id="32" name="Freeform 32"/>
            <p:cNvSpPr/>
            <p:nvPr/>
          </p:nvSpPr>
          <p:spPr>
            <a:xfrm>
              <a:off x="0" y="0"/>
              <a:ext cx="1930400" cy="1930400"/>
            </a:xfrm>
            <a:custGeom>
              <a:avLst/>
              <a:gdLst/>
              <a:ahLst/>
              <a:cxnLst/>
              <a:rect l="l" t="t" r="r" b="b"/>
              <a:pathLst>
                <a:path w="1930400" h="1930400">
                  <a:moveTo>
                    <a:pt x="0" y="0"/>
                  </a:moveTo>
                  <a:lnTo>
                    <a:pt x="1930400" y="0"/>
                  </a:lnTo>
                  <a:lnTo>
                    <a:pt x="1930400" y="1930400"/>
                  </a:lnTo>
                  <a:lnTo>
                    <a:pt x="0" y="1930400"/>
                  </a:lnTo>
                  <a:close/>
                </a:path>
              </a:pathLst>
            </a:custGeom>
            <a:solidFill>
              <a:srgbClr val="D7DFE5"/>
            </a:solidFill>
          </p:spPr>
          <p:txBody>
            <a:bodyPr/>
            <a:lstStyle/>
            <a:p>
              <a:endParaRPr lang="en-GB"/>
            </a:p>
          </p:txBody>
        </p:sp>
      </p:grpSp>
      <p:sp>
        <p:nvSpPr>
          <p:cNvPr id="33" name="AutoShape 33"/>
          <p:cNvSpPr/>
          <p:nvPr/>
        </p:nvSpPr>
        <p:spPr>
          <a:xfrm flipH="1">
            <a:off x="7431225" y="5143500"/>
            <a:ext cx="988875" cy="1565979"/>
          </a:xfrm>
          <a:prstGeom prst="line">
            <a:avLst/>
          </a:prstGeom>
          <a:ln w="9525" cap="rnd">
            <a:solidFill>
              <a:srgbClr val="FFD6E1"/>
            </a:solidFill>
            <a:prstDash val="solid"/>
            <a:headEnd type="none" w="sm" len="sm"/>
            <a:tailEnd type="none" w="sm" len="sm"/>
          </a:ln>
        </p:spPr>
        <p:txBody>
          <a:bodyPr/>
          <a:lstStyle/>
          <a:p>
            <a:endParaRPr lang="en-GB"/>
          </a:p>
        </p:txBody>
      </p:sp>
      <p:sp>
        <p:nvSpPr>
          <p:cNvPr id="34" name="AutoShape 34"/>
          <p:cNvSpPr/>
          <p:nvPr/>
        </p:nvSpPr>
        <p:spPr>
          <a:xfrm>
            <a:off x="8155125" y="7433379"/>
            <a:ext cx="1801831" cy="0"/>
          </a:xfrm>
          <a:prstGeom prst="line">
            <a:avLst/>
          </a:prstGeom>
          <a:ln w="9525" cap="rnd">
            <a:solidFill>
              <a:srgbClr val="FFD6E1"/>
            </a:solidFill>
            <a:prstDash val="solid"/>
            <a:headEnd type="none" w="sm" len="sm"/>
            <a:tailEnd type="none" w="sm" len="sm"/>
          </a:ln>
        </p:spPr>
        <p:txBody>
          <a:bodyPr/>
          <a:lstStyle/>
          <a:p>
            <a:endParaRPr lang="en-GB"/>
          </a:p>
        </p:txBody>
      </p:sp>
      <p:sp>
        <p:nvSpPr>
          <p:cNvPr id="35" name="Freeform 35" descr="A black background with a black square  Description automatically generated with medium confidence"/>
          <p:cNvSpPr/>
          <p:nvPr/>
        </p:nvSpPr>
        <p:spPr>
          <a:xfrm>
            <a:off x="10118392" y="2537922"/>
            <a:ext cx="1124928" cy="1124928"/>
          </a:xfrm>
          <a:custGeom>
            <a:avLst/>
            <a:gdLst/>
            <a:ahLst/>
            <a:cxnLst/>
            <a:rect l="l" t="t" r="r" b="b"/>
            <a:pathLst>
              <a:path w="1124928" h="1124928">
                <a:moveTo>
                  <a:pt x="0" y="0"/>
                </a:moveTo>
                <a:lnTo>
                  <a:pt x="1124928" y="0"/>
                </a:lnTo>
                <a:lnTo>
                  <a:pt x="1124928" y="1124929"/>
                </a:lnTo>
                <a:lnTo>
                  <a:pt x="0" y="1124929"/>
                </a:lnTo>
                <a:lnTo>
                  <a:pt x="0" y="0"/>
                </a:lnTo>
                <a:close/>
              </a:path>
            </a:pathLst>
          </a:custGeom>
          <a:blipFill>
            <a:blip r:embed="rId3"/>
            <a:stretch>
              <a:fillRect/>
            </a:stretch>
          </a:blipFill>
        </p:spPr>
        <p:txBody>
          <a:bodyPr/>
          <a:lstStyle/>
          <a:p>
            <a:endParaRPr lang="en-GB"/>
          </a:p>
        </p:txBody>
      </p:sp>
      <p:sp>
        <p:nvSpPr>
          <p:cNvPr id="36" name="Freeform 36"/>
          <p:cNvSpPr/>
          <p:nvPr/>
        </p:nvSpPr>
        <p:spPr>
          <a:xfrm>
            <a:off x="10271976" y="6956473"/>
            <a:ext cx="779758" cy="954804"/>
          </a:xfrm>
          <a:custGeom>
            <a:avLst/>
            <a:gdLst/>
            <a:ahLst/>
            <a:cxnLst/>
            <a:rect l="l" t="t" r="r" b="b"/>
            <a:pathLst>
              <a:path w="779758" h="954804">
                <a:moveTo>
                  <a:pt x="0" y="0"/>
                </a:moveTo>
                <a:lnTo>
                  <a:pt x="779758" y="0"/>
                </a:lnTo>
                <a:lnTo>
                  <a:pt x="779758" y="954804"/>
                </a:lnTo>
                <a:lnTo>
                  <a:pt x="0" y="9548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37" name="Freeform 37"/>
          <p:cNvSpPr/>
          <p:nvPr/>
        </p:nvSpPr>
        <p:spPr>
          <a:xfrm>
            <a:off x="6773419" y="6790728"/>
            <a:ext cx="1305506" cy="1288891"/>
          </a:xfrm>
          <a:custGeom>
            <a:avLst/>
            <a:gdLst/>
            <a:ahLst/>
            <a:cxnLst/>
            <a:rect l="l" t="t" r="r" b="b"/>
            <a:pathLst>
              <a:path w="1305506" h="1288891">
                <a:moveTo>
                  <a:pt x="0" y="0"/>
                </a:moveTo>
                <a:lnTo>
                  <a:pt x="1305506" y="0"/>
                </a:lnTo>
                <a:lnTo>
                  <a:pt x="1305506" y="1288890"/>
                </a:lnTo>
                <a:lnTo>
                  <a:pt x="0" y="1288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38" name="Freeform 38"/>
          <p:cNvSpPr/>
          <p:nvPr/>
        </p:nvSpPr>
        <p:spPr>
          <a:xfrm>
            <a:off x="10033496" y="6837427"/>
            <a:ext cx="1294721" cy="1242191"/>
          </a:xfrm>
          <a:custGeom>
            <a:avLst/>
            <a:gdLst/>
            <a:ahLst/>
            <a:cxnLst/>
            <a:rect l="l" t="t" r="r" b="b"/>
            <a:pathLst>
              <a:path w="1294721" h="1242191">
                <a:moveTo>
                  <a:pt x="0" y="0"/>
                </a:moveTo>
                <a:lnTo>
                  <a:pt x="1294720" y="0"/>
                </a:lnTo>
                <a:lnTo>
                  <a:pt x="1294720" y="1242191"/>
                </a:lnTo>
                <a:lnTo>
                  <a:pt x="0" y="12421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39" name="Freeform 39"/>
          <p:cNvSpPr/>
          <p:nvPr/>
        </p:nvSpPr>
        <p:spPr>
          <a:xfrm>
            <a:off x="6830589" y="2634043"/>
            <a:ext cx="1201271" cy="932688"/>
          </a:xfrm>
          <a:custGeom>
            <a:avLst/>
            <a:gdLst/>
            <a:ahLst/>
            <a:cxnLst/>
            <a:rect l="l" t="t" r="r" b="b"/>
            <a:pathLst>
              <a:path w="1201271" h="932688">
                <a:moveTo>
                  <a:pt x="0" y="0"/>
                </a:moveTo>
                <a:lnTo>
                  <a:pt x="1201272" y="0"/>
                </a:lnTo>
                <a:lnTo>
                  <a:pt x="1201272" y="932687"/>
                </a:lnTo>
                <a:lnTo>
                  <a:pt x="0" y="9326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a:p>
        </p:txBody>
      </p:sp>
      <p:sp>
        <p:nvSpPr>
          <p:cNvPr id="40" name="Freeform 40"/>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12"/>
            <a:stretch>
              <a:fillRect/>
            </a:stretch>
          </a:blipFill>
        </p:spPr>
        <p:txBody>
          <a:bodyPr/>
          <a:lstStyle/>
          <a:p>
            <a:endParaRPr lang="en-GB"/>
          </a:p>
        </p:txBody>
      </p:sp>
      <p:sp>
        <p:nvSpPr>
          <p:cNvPr id="41" name="Freeform 41"/>
          <p:cNvSpPr/>
          <p:nvPr/>
        </p:nvSpPr>
        <p:spPr>
          <a:xfrm>
            <a:off x="8594310" y="4610921"/>
            <a:ext cx="1103271" cy="1065158"/>
          </a:xfrm>
          <a:custGeom>
            <a:avLst/>
            <a:gdLst/>
            <a:ahLst/>
            <a:cxnLst/>
            <a:rect l="l" t="t" r="r" b="b"/>
            <a:pathLst>
              <a:path w="1103271" h="1065158">
                <a:moveTo>
                  <a:pt x="0" y="0"/>
                </a:moveTo>
                <a:lnTo>
                  <a:pt x="1103270" y="0"/>
                </a:lnTo>
                <a:lnTo>
                  <a:pt x="1103270" y="1065158"/>
                </a:lnTo>
                <a:lnTo>
                  <a:pt x="0" y="10651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42" name="TextBox 42"/>
          <p:cNvSpPr txBox="1"/>
          <p:nvPr/>
        </p:nvSpPr>
        <p:spPr>
          <a:xfrm>
            <a:off x="11528581" y="2538412"/>
            <a:ext cx="3021374" cy="10953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AI models &amp; CV algorithms</a:t>
            </a:r>
          </a:p>
        </p:txBody>
      </p:sp>
      <p:sp>
        <p:nvSpPr>
          <p:cNvPr id="43" name="TextBox 43"/>
          <p:cNvSpPr txBox="1"/>
          <p:nvPr/>
        </p:nvSpPr>
        <p:spPr>
          <a:xfrm>
            <a:off x="2748405" y="7138104"/>
            <a:ext cx="3758895"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Hosting servers</a:t>
            </a:r>
          </a:p>
        </p:txBody>
      </p:sp>
      <p:sp>
        <p:nvSpPr>
          <p:cNvPr id="44" name="TextBox 44"/>
          <p:cNvSpPr txBox="1"/>
          <p:nvPr/>
        </p:nvSpPr>
        <p:spPr>
          <a:xfrm>
            <a:off x="2158733" y="2576512"/>
            <a:ext cx="4489275" cy="10191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Datasets &amp; Volunteers</a:t>
            </a:r>
          </a:p>
          <a:p>
            <a:pPr algn="ctr">
              <a:lnSpc>
                <a:spcPts val="3600"/>
              </a:lnSpc>
            </a:pPr>
            <a:r>
              <a:rPr lang="en-US" sz="3000">
                <a:solidFill>
                  <a:srgbClr val="FFFFFF"/>
                </a:solidFill>
                <a:latin typeface="Arimo"/>
                <a:ea typeface="Arimo"/>
                <a:cs typeface="Arimo"/>
                <a:sym typeface="Arimo"/>
              </a:rPr>
              <a:t>(MENA region)</a:t>
            </a:r>
          </a:p>
        </p:txBody>
      </p:sp>
      <p:sp>
        <p:nvSpPr>
          <p:cNvPr id="45" name="TextBox 45"/>
          <p:cNvSpPr txBox="1"/>
          <p:nvPr/>
        </p:nvSpPr>
        <p:spPr>
          <a:xfrm>
            <a:off x="11528581" y="6904741"/>
            <a:ext cx="2606504" cy="10953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Marketing platforms</a:t>
            </a:r>
          </a:p>
        </p:txBody>
      </p:sp>
      <p:sp>
        <p:nvSpPr>
          <p:cNvPr id="46" name="TextBox 46"/>
          <p:cNvSpPr txBox="1"/>
          <p:nvPr/>
        </p:nvSpPr>
        <p:spPr>
          <a:xfrm>
            <a:off x="1028700" y="841659"/>
            <a:ext cx="6873469" cy="1057275"/>
          </a:xfrm>
          <a:prstGeom prst="rect">
            <a:avLst/>
          </a:prstGeom>
        </p:spPr>
        <p:txBody>
          <a:bodyPr lIns="0" tIns="0" rIns="0" bIns="0" rtlCol="0" anchor="t">
            <a:spAutoFit/>
          </a:bodyPr>
          <a:lstStyle/>
          <a:p>
            <a:pPr algn="ctr">
              <a:lnSpc>
                <a:spcPts val="8400"/>
              </a:lnSpc>
            </a:pPr>
            <a:r>
              <a:rPr lang="en-US" sz="6000">
                <a:solidFill>
                  <a:srgbClr val="FFFFFF"/>
                </a:solidFill>
                <a:latin typeface="Arimo"/>
                <a:ea typeface="Arimo"/>
                <a:cs typeface="Arimo"/>
                <a:sym typeface="Arimo"/>
              </a:rPr>
              <a:t>RESOURCES</a:t>
            </a:r>
          </a:p>
        </p:txBody>
      </p:sp>
      <p:sp>
        <p:nvSpPr>
          <p:cNvPr id="47" name="TextBox 47"/>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
        <p:nvSpPr>
          <p:cNvPr id="48" name="AutoShape 48"/>
          <p:cNvSpPr/>
          <p:nvPr/>
        </p:nvSpPr>
        <p:spPr>
          <a:xfrm flipH="1">
            <a:off x="9871874" y="3824287"/>
            <a:ext cx="808982" cy="1316589"/>
          </a:xfrm>
          <a:prstGeom prst="line">
            <a:avLst/>
          </a:prstGeom>
          <a:ln w="9525" cap="rnd">
            <a:solidFill>
              <a:srgbClr val="FFD6E1"/>
            </a:solidFill>
            <a:prstDash val="solid"/>
            <a:headEnd type="none" w="sm" len="sm"/>
            <a:tailEnd type="none" w="sm" len="sm"/>
          </a:ln>
        </p:spPr>
        <p:txBody>
          <a:bodyPr/>
          <a:lstStyle/>
          <a:p>
            <a:endParaRPr lang="en-GB"/>
          </a:p>
        </p:txBody>
      </p:sp>
      <p:sp>
        <p:nvSpPr>
          <p:cNvPr id="49" name="TextBox 49"/>
          <p:cNvSpPr txBox="1"/>
          <p:nvPr/>
        </p:nvSpPr>
        <p:spPr>
          <a:xfrm>
            <a:off x="10203770" y="4848225"/>
            <a:ext cx="3296769" cy="561975"/>
          </a:xfrm>
          <a:prstGeom prst="rect">
            <a:avLst/>
          </a:prstGeom>
        </p:spPr>
        <p:txBody>
          <a:bodyPr lIns="0" tIns="0" rIns="0" bIns="0" rtlCol="0" anchor="t">
            <a:spAutoFit/>
          </a:bodyPr>
          <a:lstStyle/>
          <a:p>
            <a:pPr algn="ctr">
              <a:lnSpc>
                <a:spcPts val="4200"/>
              </a:lnSpc>
            </a:pPr>
            <a:r>
              <a:rPr lang="en-US" sz="3500">
                <a:solidFill>
                  <a:srgbClr val="FFFFFF"/>
                </a:solidFill>
                <a:latin typeface="Arimo"/>
                <a:ea typeface="Arimo"/>
                <a:cs typeface="Arimo"/>
                <a:sym typeface="Arimo"/>
              </a:rPr>
              <a:t>Equipped labs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sp>
        <p:nvSpPr>
          <p:cNvPr id="8" name="TextBox 8"/>
          <p:cNvSpPr txBox="1"/>
          <p:nvPr/>
        </p:nvSpPr>
        <p:spPr>
          <a:xfrm>
            <a:off x="7146152" y="4479497"/>
            <a:ext cx="3337019" cy="1455419"/>
          </a:xfrm>
          <a:prstGeom prst="rect">
            <a:avLst/>
          </a:prstGeom>
        </p:spPr>
        <p:txBody>
          <a:bodyPr lIns="0" tIns="0" rIns="0" bIns="0" rtlCol="0" anchor="t">
            <a:spAutoFit/>
          </a:bodyPr>
          <a:lstStyle/>
          <a:p>
            <a:pPr algn="ctr">
              <a:lnSpc>
                <a:spcPts val="5880"/>
              </a:lnSpc>
            </a:pPr>
            <a:r>
              <a:rPr lang="en-US" sz="4200">
                <a:solidFill>
                  <a:srgbClr val="FFFFFF"/>
                </a:solidFill>
                <a:latin typeface="Playwrite US Trad"/>
                <a:ea typeface="Playwrite US Trad"/>
                <a:cs typeface="Playwrite US Trad"/>
                <a:sym typeface="Playwrite US Trad"/>
              </a:rPr>
              <a:t>Business Model </a:t>
            </a:r>
          </a:p>
        </p:txBody>
      </p:sp>
      <p:grpSp>
        <p:nvGrpSpPr>
          <p:cNvPr id="51" name="Group 50">
            <a:extLst>
              <a:ext uri="{FF2B5EF4-FFF2-40B4-BE49-F238E27FC236}">
                <a16:creationId xmlns:a16="http://schemas.microsoft.com/office/drawing/2014/main" id="{B646FFD8-09A1-D800-DBF5-0F3629DB4A3B}"/>
              </a:ext>
            </a:extLst>
          </p:cNvPr>
          <p:cNvGrpSpPr/>
          <p:nvPr/>
        </p:nvGrpSpPr>
        <p:grpSpPr>
          <a:xfrm>
            <a:off x="6426432" y="6141502"/>
            <a:ext cx="5510553" cy="3593763"/>
            <a:chOff x="6426432" y="6141502"/>
            <a:chExt cx="5510553" cy="3593763"/>
          </a:xfrm>
        </p:grpSpPr>
        <p:sp>
          <p:nvSpPr>
            <p:cNvPr id="7" name="Freeform 7"/>
            <p:cNvSpPr/>
            <p:nvPr/>
          </p:nvSpPr>
          <p:spPr>
            <a:xfrm rot="5338322">
              <a:off x="7857989" y="6609481"/>
              <a:ext cx="1341876" cy="405917"/>
            </a:xfrm>
            <a:custGeom>
              <a:avLst/>
              <a:gdLst/>
              <a:ahLst/>
              <a:cxnLst/>
              <a:rect l="l" t="t" r="r" b="b"/>
              <a:pathLst>
                <a:path w="1341876" h="405917">
                  <a:moveTo>
                    <a:pt x="0" y="0"/>
                  </a:moveTo>
                  <a:lnTo>
                    <a:pt x="1341875" y="0"/>
                  </a:lnTo>
                  <a:lnTo>
                    <a:pt x="1341875" y="405917"/>
                  </a:lnTo>
                  <a:lnTo>
                    <a:pt x="0" y="4059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12" name="Group 12"/>
            <p:cNvGrpSpPr/>
            <p:nvPr/>
          </p:nvGrpSpPr>
          <p:grpSpPr>
            <a:xfrm>
              <a:off x="7626943" y="7811518"/>
              <a:ext cx="2090263" cy="717665"/>
              <a:chOff x="0" y="0"/>
              <a:chExt cx="550522" cy="189015"/>
            </a:xfrm>
          </p:grpSpPr>
          <p:sp>
            <p:nvSpPr>
              <p:cNvPr id="13" name="Freeform 13"/>
              <p:cNvSpPr/>
              <p:nvPr/>
            </p:nvSpPr>
            <p:spPr>
              <a:xfrm>
                <a:off x="0" y="0"/>
                <a:ext cx="550522" cy="189015"/>
              </a:xfrm>
              <a:custGeom>
                <a:avLst/>
                <a:gdLst/>
                <a:ahLst/>
                <a:cxnLst/>
                <a:rect l="l" t="t" r="r" b="b"/>
                <a:pathLst>
                  <a:path w="550522" h="189015">
                    <a:moveTo>
                      <a:pt x="94507" y="0"/>
                    </a:moveTo>
                    <a:lnTo>
                      <a:pt x="456015" y="0"/>
                    </a:lnTo>
                    <a:cubicBezTo>
                      <a:pt x="508210" y="0"/>
                      <a:pt x="550522" y="42312"/>
                      <a:pt x="550522" y="94507"/>
                    </a:cubicBezTo>
                    <a:lnTo>
                      <a:pt x="550522" y="94507"/>
                    </a:lnTo>
                    <a:cubicBezTo>
                      <a:pt x="550522" y="146702"/>
                      <a:pt x="508210" y="189015"/>
                      <a:pt x="456015" y="189015"/>
                    </a:cubicBezTo>
                    <a:lnTo>
                      <a:pt x="94507" y="189015"/>
                    </a:lnTo>
                    <a:cubicBezTo>
                      <a:pt x="42312" y="189015"/>
                      <a:pt x="0" y="146702"/>
                      <a:pt x="0" y="94507"/>
                    </a:cubicBezTo>
                    <a:lnTo>
                      <a:pt x="0" y="94507"/>
                    </a:lnTo>
                    <a:cubicBezTo>
                      <a:pt x="0" y="42312"/>
                      <a:pt x="42312" y="0"/>
                      <a:pt x="94507"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14" name="TextBox 14"/>
              <p:cNvSpPr txBox="1"/>
              <p:nvPr/>
            </p:nvSpPr>
            <p:spPr>
              <a:xfrm>
                <a:off x="0" y="0"/>
                <a:ext cx="550522" cy="189015"/>
              </a:xfrm>
              <a:prstGeom prst="rect">
                <a:avLst/>
              </a:prstGeom>
            </p:spPr>
            <p:txBody>
              <a:bodyPr lIns="50800" tIns="50800" rIns="50800" bIns="50800" rtlCol="0" anchor="ctr"/>
              <a:lstStyle/>
              <a:p>
                <a:pPr algn="ctr">
                  <a:lnSpc>
                    <a:spcPts val="3359"/>
                  </a:lnSpc>
                </a:pPr>
                <a:r>
                  <a:rPr lang="en-US" sz="2799">
                    <a:solidFill>
                      <a:srgbClr val="FFD6E1"/>
                    </a:solidFill>
                    <a:latin typeface="Arial"/>
                    <a:ea typeface="Arial"/>
                    <a:cs typeface="Arial"/>
                    <a:sym typeface="Arial"/>
                  </a:rPr>
                  <a:t>Value</a:t>
                </a:r>
              </a:p>
            </p:txBody>
          </p:sp>
        </p:grpSp>
        <p:sp>
          <p:nvSpPr>
            <p:cNvPr id="15" name="TextBox 15"/>
            <p:cNvSpPr txBox="1"/>
            <p:nvPr/>
          </p:nvSpPr>
          <p:spPr>
            <a:xfrm>
              <a:off x="6426432" y="8767308"/>
              <a:ext cx="5510553" cy="967957"/>
            </a:xfrm>
            <a:prstGeom prst="rect">
              <a:avLst/>
            </a:prstGeom>
          </p:spPr>
          <p:txBody>
            <a:bodyPr lIns="0" tIns="0" rIns="0" bIns="0" rtlCol="0" anchor="t">
              <a:spAutoFit/>
            </a:bodyPr>
            <a:lstStyle/>
            <a:p>
              <a:pPr algn="ctr">
                <a:lnSpc>
                  <a:spcPts val="3920"/>
                </a:lnSpc>
              </a:pPr>
              <a:r>
                <a:rPr lang="en-US" sz="2800">
                  <a:solidFill>
                    <a:srgbClr val="FFD6E1"/>
                  </a:solidFill>
                  <a:latin typeface="Canva Sans"/>
                  <a:ea typeface="Canva Sans"/>
                  <a:cs typeface="Canva Sans"/>
                  <a:sym typeface="Canva Sans"/>
                </a:rPr>
                <a:t>Accessibility, Bilingual Support,</a:t>
              </a:r>
            </a:p>
            <a:p>
              <a:pPr algn="ctr">
                <a:lnSpc>
                  <a:spcPts val="3920"/>
                </a:lnSpc>
              </a:pPr>
              <a:r>
                <a:rPr lang="en-US" sz="2800">
                  <a:solidFill>
                    <a:srgbClr val="FFD6E1"/>
                  </a:solidFill>
                  <a:latin typeface="Canva Sans"/>
                  <a:ea typeface="Canva Sans"/>
                  <a:cs typeface="Canva Sans"/>
                  <a:sym typeface="Canva Sans"/>
                </a:rPr>
                <a:t>Ease of Use.</a:t>
              </a:r>
            </a:p>
          </p:txBody>
        </p:sp>
      </p:grpSp>
      <p:grpSp>
        <p:nvGrpSpPr>
          <p:cNvPr id="49" name="Group 48">
            <a:extLst>
              <a:ext uri="{FF2B5EF4-FFF2-40B4-BE49-F238E27FC236}">
                <a16:creationId xmlns:a16="http://schemas.microsoft.com/office/drawing/2014/main" id="{48178953-466A-400E-BBD5-E128D8833DA5}"/>
              </a:ext>
            </a:extLst>
          </p:cNvPr>
          <p:cNvGrpSpPr/>
          <p:nvPr/>
        </p:nvGrpSpPr>
        <p:grpSpPr>
          <a:xfrm>
            <a:off x="2471460" y="1601588"/>
            <a:ext cx="4747183" cy="3207915"/>
            <a:chOff x="2471460" y="1601588"/>
            <a:chExt cx="4747183" cy="3207915"/>
          </a:xfrm>
        </p:grpSpPr>
        <p:sp>
          <p:nvSpPr>
            <p:cNvPr id="4" name="Freeform 4"/>
            <p:cNvSpPr/>
            <p:nvPr/>
          </p:nvSpPr>
          <p:spPr>
            <a:xfrm rot="13770861">
              <a:off x="6345544" y="3936404"/>
              <a:ext cx="1340651" cy="405547"/>
            </a:xfrm>
            <a:custGeom>
              <a:avLst/>
              <a:gdLst/>
              <a:ahLst/>
              <a:cxnLst/>
              <a:rect l="l" t="t" r="r" b="b"/>
              <a:pathLst>
                <a:path w="1340651" h="405547">
                  <a:moveTo>
                    <a:pt x="0" y="0"/>
                  </a:moveTo>
                  <a:lnTo>
                    <a:pt x="1340650" y="0"/>
                  </a:lnTo>
                  <a:lnTo>
                    <a:pt x="1340650" y="405547"/>
                  </a:lnTo>
                  <a:lnTo>
                    <a:pt x="0" y="40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16" name="Group 16"/>
            <p:cNvGrpSpPr/>
            <p:nvPr/>
          </p:nvGrpSpPr>
          <p:grpSpPr>
            <a:xfrm>
              <a:off x="3203517" y="1601588"/>
              <a:ext cx="2090263" cy="727950"/>
              <a:chOff x="0" y="-420"/>
              <a:chExt cx="550522" cy="191723"/>
            </a:xfrm>
          </p:grpSpPr>
          <p:sp>
            <p:nvSpPr>
              <p:cNvPr id="17" name="Freeform 17"/>
              <p:cNvSpPr/>
              <p:nvPr/>
            </p:nvSpPr>
            <p:spPr>
              <a:xfrm>
                <a:off x="0" y="0"/>
                <a:ext cx="550522" cy="191303"/>
              </a:xfrm>
              <a:custGeom>
                <a:avLst/>
                <a:gdLst/>
                <a:ahLst/>
                <a:cxnLst/>
                <a:rect l="l" t="t" r="r" b="b"/>
                <a:pathLst>
                  <a:path w="550522" h="191303">
                    <a:moveTo>
                      <a:pt x="95652" y="0"/>
                    </a:moveTo>
                    <a:lnTo>
                      <a:pt x="454870" y="0"/>
                    </a:lnTo>
                    <a:cubicBezTo>
                      <a:pt x="507697" y="0"/>
                      <a:pt x="550522" y="42825"/>
                      <a:pt x="550522" y="95652"/>
                    </a:cubicBezTo>
                    <a:lnTo>
                      <a:pt x="550522" y="95652"/>
                    </a:lnTo>
                    <a:cubicBezTo>
                      <a:pt x="550522" y="148479"/>
                      <a:pt x="507697" y="191303"/>
                      <a:pt x="454870" y="191303"/>
                    </a:cubicBezTo>
                    <a:lnTo>
                      <a:pt x="95652" y="191303"/>
                    </a:lnTo>
                    <a:cubicBezTo>
                      <a:pt x="42825" y="191303"/>
                      <a:pt x="0" y="148479"/>
                      <a:pt x="0" y="95652"/>
                    </a:cubicBezTo>
                    <a:lnTo>
                      <a:pt x="0" y="95652"/>
                    </a:lnTo>
                    <a:cubicBezTo>
                      <a:pt x="0" y="42825"/>
                      <a:pt x="42825" y="0"/>
                      <a:pt x="95652"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18" name="TextBox 18"/>
              <p:cNvSpPr txBox="1"/>
              <p:nvPr/>
            </p:nvSpPr>
            <p:spPr>
              <a:xfrm>
                <a:off x="0" y="-420"/>
                <a:ext cx="550522" cy="191723"/>
              </a:xfrm>
              <a:prstGeom prst="rect">
                <a:avLst/>
              </a:prstGeom>
            </p:spPr>
            <p:txBody>
              <a:bodyPr lIns="50800" tIns="50800" rIns="50800" bIns="50800" rtlCol="0" anchor="ctr"/>
              <a:lstStyle/>
              <a:p>
                <a:pPr algn="ctr">
                  <a:lnSpc>
                    <a:spcPts val="3359"/>
                  </a:lnSpc>
                </a:pPr>
                <a:r>
                  <a:rPr lang="en-US" sz="2799">
                    <a:solidFill>
                      <a:srgbClr val="FFD6E1"/>
                    </a:solidFill>
                    <a:latin typeface="Arial"/>
                    <a:ea typeface="Arial"/>
                    <a:cs typeface="Arial"/>
                    <a:sym typeface="Arial"/>
                  </a:rPr>
                  <a:t>Partners</a:t>
                </a:r>
              </a:p>
            </p:txBody>
          </p:sp>
        </p:grpSp>
        <p:sp>
          <p:nvSpPr>
            <p:cNvPr id="19" name="TextBox 19"/>
            <p:cNvSpPr txBox="1"/>
            <p:nvPr/>
          </p:nvSpPr>
          <p:spPr>
            <a:xfrm>
              <a:off x="2471460" y="2521066"/>
              <a:ext cx="4499589" cy="976630"/>
            </a:xfrm>
            <a:prstGeom prst="rect">
              <a:avLst/>
            </a:prstGeom>
          </p:spPr>
          <p:txBody>
            <a:bodyPr lIns="0" tIns="0" rIns="0" bIns="0" rtlCol="0" anchor="t">
              <a:spAutoFit/>
            </a:bodyPr>
            <a:lstStyle/>
            <a:p>
              <a:pPr algn="ctr">
                <a:lnSpc>
                  <a:spcPts val="3920"/>
                </a:lnSpc>
              </a:pPr>
              <a:r>
                <a:rPr lang="en-US" sz="2800">
                  <a:solidFill>
                    <a:srgbClr val="FFD6E1"/>
                  </a:solidFill>
                  <a:latin typeface="Canva Sans"/>
                  <a:ea typeface="Canva Sans"/>
                  <a:cs typeface="Canva Sans"/>
                  <a:sym typeface="Canva Sans"/>
                </a:rPr>
                <a:t>Healthcare organizations, AI &amp; CV experts.</a:t>
              </a:r>
            </a:p>
          </p:txBody>
        </p:sp>
      </p:grpSp>
      <p:grpSp>
        <p:nvGrpSpPr>
          <p:cNvPr id="50" name="Group 49">
            <a:extLst>
              <a:ext uri="{FF2B5EF4-FFF2-40B4-BE49-F238E27FC236}">
                <a16:creationId xmlns:a16="http://schemas.microsoft.com/office/drawing/2014/main" id="{1A61185B-27EF-1617-E4DE-39824D166024}"/>
              </a:ext>
            </a:extLst>
          </p:cNvPr>
          <p:cNvGrpSpPr/>
          <p:nvPr/>
        </p:nvGrpSpPr>
        <p:grpSpPr>
          <a:xfrm>
            <a:off x="2308721" y="6158265"/>
            <a:ext cx="5490586" cy="2938171"/>
            <a:chOff x="2308721" y="6158265"/>
            <a:chExt cx="5490586" cy="2938171"/>
          </a:xfrm>
        </p:grpSpPr>
        <p:sp>
          <p:nvSpPr>
            <p:cNvPr id="6" name="Freeform 6"/>
            <p:cNvSpPr/>
            <p:nvPr/>
          </p:nvSpPr>
          <p:spPr>
            <a:xfrm rot="8250207" flipV="1">
              <a:off x="6459365" y="6158265"/>
              <a:ext cx="1339942" cy="405332"/>
            </a:xfrm>
            <a:custGeom>
              <a:avLst/>
              <a:gdLst/>
              <a:ahLst/>
              <a:cxnLst/>
              <a:rect l="l" t="t" r="r" b="b"/>
              <a:pathLst>
                <a:path w="1339942" h="405332">
                  <a:moveTo>
                    <a:pt x="0" y="405333"/>
                  </a:moveTo>
                  <a:lnTo>
                    <a:pt x="1339942" y="405333"/>
                  </a:lnTo>
                  <a:lnTo>
                    <a:pt x="1339942" y="0"/>
                  </a:lnTo>
                  <a:lnTo>
                    <a:pt x="0" y="0"/>
                  </a:lnTo>
                  <a:lnTo>
                    <a:pt x="0" y="40533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20" name="Group 20"/>
            <p:cNvGrpSpPr/>
            <p:nvPr/>
          </p:nvGrpSpPr>
          <p:grpSpPr>
            <a:xfrm>
              <a:off x="3533149" y="6789101"/>
              <a:ext cx="2440002" cy="663955"/>
              <a:chOff x="0" y="0"/>
              <a:chExt cx="642634" cy="174869"/>
            </a:xfrm>
          </p:grpSpPr>
          <p:sp>
            <p:nvSpPr>
              <p:cNvPr id="21" name="Freeform 21"/>
              <p:cNvSpPr/>
              <p:nvPr/>
            </p:nvSpPr>
            <p:spPr>
              <a:xfrm>
                <a:off x="0" y="0"/>
                <a:ext cx="642634" cy="174869"/>
              </a:xfrm>
              <a:custGeom>
                <a:avLst/>
                <a:gdLst/>
                <a:ahLst/>
                <a:cxnLst/>
                <a:rect l="l" t="t" r="r" b="b"/>
                <a:pathLst>
                  <a:path w="642634" h="174869">
                    <a:moveTo>
                      <a:pt x="87434" y="0"/>
                    </a:moveTo>
                    <a:lnTo>
                      <a:pt x="555200" y="0"/>
                    </a:lnTo>
                    <a:cubicBezTo>
                      <a:pt x="578389" y="0"/>
                      <a:pt x="600628" y="9212"/>
                      <a:pt x="617025" y="25609"/>
                    </a:cubicBezTo>
                    <a:cubicBezTo>
                      <a:pt x="633422" y="42006"/>
                      <a:pt x="642634" y="64245"/>
                      <a:pt x="642634" y="87434"/>
                    </a:cubicBezTo>
                    <a:lnTo>
                      <a:pt x="642634" y="87434"/>
                    </a:lnTo>
                    <a:cubicBezTo>
                      <a:pt x="642634" y="110624"/>
                      <a:pt x="633422" y="132863"/>
                      <a:pt x="617025" y="149260"/>
                    </a:cubicBezTo>
                    <a:cubicBezTo>
                      <a:pt x="600628" y="165657"/>
                      <a:pt x="578389" y="174869"/>
                      <a:pt x="555200" y="174869"/>
                    </a:cubicBezTo>
                    <a:lnTo>
                      <a:pt x="87434" y="174869"/>
                    </a:lnTo>
                    <a:cubicBezTo>
                      <a:pt x="64245" y="174869"/>
                      <a:pt x="42006" y="165657"/>
                      <a:pt x="25609" y="149260"/>
                    </a:cubicBezTo>
                    <a:cubicBezTo>
                      <a:pt x="9212" y="132863"/>
                      <a:pt x="0" y="110624"/>
                      <a:pt x="0" y="87434"/>
                    </a:cubicBezTo>
                    <a:lnTo>
                      <a:pt x="0" y="87434"/>
                    </a:lnTo>
                    <a:cubicBezTo>
                      <a:pt x="0" y="64245"/>
                      <a:pt x="9212" y="42006"/>
                      <a:pt x="25609" y="25609"/>
                    </a:cubicBezTo>
                    <a:cubicBezTo>
                      <a:pt x="42006" y="9212"/>
                      <a:pt x="64245" y="0"/>
                      <a:pt x="87434"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22" name="TextBox 22"/>
              <p:cNvSpPr txBox="1"/>
              <p:nvPr/>
            </p:nvSpPr>
            <p:spPr>
              <a:xfrm>
                <a:off x="0" y="0"/>
                <a:ext cx="642634" cy="174869"/>
              </a:xfrm>
              <a:prstGeom prst="rect">
                <a:avLst/>
              </a:prstGeom>
            </p:spPr>
            <p:txBody>
              <a:bodyPr lIns="50800" tIns="50800" rIns="50800" bIns="50800" rtlCol="0" anchor="ctr"/>
              <a:lstStyle/>
              <a:p>
                <a:pPr algn="ctr">
                  <a:lnSpc>
                    <a:spcPts val="3359"/>
                  </a:lnSpc>
                </a:pPr>
                <a:r>
                  <a:rPr lang="en-US" sz="2799">
                    <a:solidFill>
                      <a:srgbClr val="FFFFFF"/>
                    </a:solidFill>
                    <a:latin typeface="Arial"/>
                    <a:ea typeface="Arial"/>
                    <a:cs typeface="Arial"/>
                    <a:sym typeface="Arial"/>
                  </a:rPr>
                  <a:t>Resources</a:t>
                </a:r>
              </a:p>
            </p:txBody>
          </p:sp>
        </p:grpSp>
        <p:sp>
          <p:nvSpPr>
            <p:cNvPr id="23" name="TextBox 23"/>
            <p:cNvSpPr txBox="1"/>
            <p:nvPr/>
          </p:nvSpPr>
          <p:spPr>
            <a:xfrm>
              <a:off x="2308721" y="7624506"/>
              <a:ext cx="4662329" cy="14719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 GPUs, hosting servers, marketing platforms, and volunteers </a:t>
              </a:r>
            </a:p>
          </p:txBody>
        </p:sp>
      </p:grpSp>
      <p:grpSp>
        <p:nvGrpSpPr>
          <p:cNvPr id="48" name="Group 47">
            <a:extLst>
              <a:ext uri="{FF2B5EF4-FFF2-40B4-BE49-F238E27FC236}">
                <a16:creationId xmlns:a16="http://schemas.microsoft.com/office/drawing/2014/main" id="{10995070-030F-46CD-C006-BC950456ADAA}"/>
              </a:ext>
            </a:extLst>
          </p:cNvPr>
          <p:cNvGrpSpPr/>
          <p:nvPr/>
        </p:nvGrpSpPr>
        <p:grpSpPr>
          <a:xfrm>
            <a:off x="2789" y="4163614"/>
            <a:ext cx="7370047" cy="2262305"/>
            <a:chOff x="2789" y="4163614"/>
            <a:chExt cx="7370047" cy="2262305"/>
          </a:xfrm>
        </p:grpSpPr>
        <p:sp>
          <p:nvSpPr>
            <p:cNvPr id="3" name="Freeform 3"/>
            <p:cNvSpPr/>
            <p:nvPr/>
          </p:nvSpPr>
          <p:spPr>
            <a:xfrm rot="10800000">
              <a:off x="6031127" y="5045431"/>
              <a:ext cx="1341709" cy="405867"/>
            </a:xfrm>
            <a:custGeom>
              <a:avLst/>
              <a:gdLst/>
              <a:ahLst/>
              <a:cxnLst/>
              <a:rect l="l" t="t" r="r" b="b"/>
              <a:pathLst>
                <a:path w="1341709" h="405867">
                  <a:moveTo>
                    <a:pt x="0" y="0"/>
                  </a:moveTo>
                  <a:lnTo>
                    <a:pt x="1341709" y="0"/>
                  </a:lnTo>
                  <a:lnTo>
                    <a:pt x="1341709" y="405867"/>
                  </a:lnTo>
                  <a:lnTo>
                    <a:pt x="0" y="405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24" name="Group 24"/>
            <p:cNvGrpSpPr/>
            <p:nvPr/>
          </p:nvGrpSpPr>
          <p:grpSpPr>
            <a:xfrm>
              <a:off x="1424205" y="4163614"/>
              <a:ext cx="2440002" cy="610903"/>
              <a:chOff x="0" y="37200"/>
              <a:chExt cx="642634" cy="160896"/>
            </a:xfrm>
          </p:grpSpPr>
          <p:sp>
            <p:nvSpPr>
              <p:cNvPr id="25" name="Freeform 25"/>
              <p:cNvSpPr/>
              <p:nvPr/>
            </p:nvSpPr>
            <p:spPr>
              <a:xfrm>
                <a:off x="0" y="37200"/>
                <a:ext cx="642634" cy="160896"/>
              </a:xfrm>
              <a:custGeom>
                <a:avLst/>
                <a:gdLst/>
                <a:ahLst/>
                <a:cxnLst/>
                <a:rect l="l" t="t" r="r" b="b"/>
                <a:pathLst>
                  <a:path w="642634" h="198096">
                    <a:moveTo>
                      <a:pt x="99048" y="0"/>
                    </a:moveTo>
                    <a:lnTo>
                      <a:pt x="543586" y="0"/>
                    </a:lnTo>
                    <a:cubicBezTo>
                      <a:pt x="598289" y="0"/>
                      <a:pt x="642634" y="44345"/>
                      <a:pt x="642634" y="99048"/>
                    </a:cubicBezTo>
                    <a:lnTo>
                      <a:pt x="642634" y="99048"/>
                    </a:lnTo>
                    <a:cubicBezTo>
                      <a:pt x="642634" y="153751"/>
                      <a:pt x="598289" y="198096"/>
                      <a:pt x="543586" y="198096"/>
                    </a:cubicBezTo>
                    <a:lnTo>
                      <a:pt x="99048" y="198096"/>
                    </a:lnTo>
                    <a:cubicBezTo>
                      <a:pt x="44345" y="198096"/>
                      <a:pt x="0" y="153751"/>
                      <a:pt x="0" y="99048"/>
                    </a:cubicBezTo>
                    <a:lnTo>
                      <a:pt x="0" y="99048"/>
                    </a:lnTo>
                    <a:cubicBezTo>
                      <a:pt x="0" y="44345"/>
                      <a:pt x="44345" y="0"/>
                      <a:pt x="99048"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26" name="TextBox 26"/>
              <p:cNvSpPr txBox="1"/>
              <p:nvPr/>
            </p:nvSpPr>
            <p:spPr>
              <a:xfrm>
                <a:off x="0" y="37200"/>
                <a:ext cx="642634" cy="160896"/>
              </a:xfrm>
              <a:prstGeom prst="rect">
                <a:avLst/>
              </a:prstGeom>
            </p:spPr>
            <p:txBody>
              <a:bodyPr lIns="50800" tIns="50800" rIns="50800" bIns="50800" rtlCol="0" anchor="ctr"/>
              <a:lstStyle/>
              <a:p>
                <a:pPr algn="ctr">
                  <a:lnSpc>
                    <a:spcPts val="3359"/>
                  </a:lnSpc>
                </a:pPr>
                <a:r>
                  <a:rPr lang="en-US" sz="2799">
                    <a:solidFill>
                      <a:srgbClr val="9AFFFE"/>
                    </a:solidFill>
                    <a:latin typeface="Arial"/>
                    <a:ea typeface="Arial"/>
                    <a:cs typeface="Arial"/>
                    <a:sym typeface="Arial"/>
                  </a:rPr>
                  <a:t>Activities</a:t>
                </a:r>
              </a:p>
            </p:txBody>
          </p:sp>
        </p:grpSp>
        <p:sp>
          <p:nvSpPr>
            <p:cNvPr id="27" name="TextBox 27"/>
            <p:cNvSpPr txBox="1"/>
            <p:nvPr/>
          </p:nvSpPr>
          <p:spPr>
            <a:xfrm>
              <a:off x="2789" y="4953989"/>
              <a:ext cx="5941919" cy="1471930"/>
            </a:xfrm>
            <a:prstGeom prst="rect">
              <a:avLst/>
            </a:prstGeom>
          </p:spPr>
          <p:txBody>
            <a:bodyPr wrap="square" lIns="0" tIns="0" rIns="0" bIns="0" rtlCol="0" anchor="t">
              <a:spAutoFit/>
            </a:bodyPr>
            <a:lstStyle/>
            <a:p>
              <a:pPr algn="ctr">
                <a:lnSpc>
                  <a:spcPts val="3920"/>
                </a:lnSpc>
              </a:pPr>
              <a:r>
                <a:rPr lang="en-US" sz="2800">
                  <a:solidFill>
                    <a:srgbClr val="9AFFFE"/>
                  </a:solidFill>
                  <a:latin typeface="Canva Sans"/>
                  <a:ea typeface="Canva Sans"/>
                  <a:cs typeface="Canva Sans"/>
                  <a:sym typeface="Canva Sans"/>
                </a:rPr>
                <a:t>Develop AI models, integrate software with laptops, improve through user feedback.</a:t>
              </a:r>
            </a:p>
          </p:txBody>
        </p:sp>
      </p:grpSp>
      <p:grpSp>
        <p:nvGrpSpPr>
          <p:cNvPr id="55" name="Group 54">
            <a:extLst>
              <a:ext uri="{FF2B5EF4-FFF2-40B4-BE49-F238E27FC236}">
                <a16:creationId xmlns:a16="http://schemas.microsoft.com/office/drawing/2014/main" id="{E51334B8-6C10-B25C-2B2F-74BC33793C61}"/>
              </a:ext>
            </a:extLst>
          </p:cNvPr>
          <p:cNvGrpSpPr/>
          <p:nvPr/>
        </p:nvGrpSpPr>
        <p:grpSpPr>
          <a:xfrm>
            <a:off x="10036554" y="1602895"/>
            <a:ext cx="7299977" cy="2949298"/>
            <a:chOff x="10036554" y="1602895"/>
            <a:chExt cx="7299977" cy="2949298"/>
          </a:xfrm>
        </p:grpSpPr>
        <p:sp>
          <p:nvSpPr>
            <p:cNvPr id="11" name="Freeform 11"/>
            <p:cNvSpPr/>
            <p:nvPr/>
          </p:nvSpPr>
          <p:spPr>
            <a:xfrm rot="18317181">
              <a:off x="9569002" y="3679094"/>
              <a:ext cx="1340651" cy="405547"/>
            </a:xfrm>
            <a:custGeom>
              <a:avLst/>
              <a:gdLst/>
              <a:ahLst/>
              <a:cxnLst/>
              <a:rect l="l" t="t" r="r" b="b"/>
              <a:pathLst>
                <a:path w="1340651" h="405547">
                  <a:moveTo>
                    <a:pt x="0" y="0"/>
                  </a:moveTo>
                  <a:lnTo>
                    <a:pt x="1340651" y="0"/>
                  </a:lnTo>
                  <a:lnTo>
                    <a:pt x="1340651" y="405547"/>
                  </a:lnTo>
                  <a:lnTo>
                    <a:pt x="0" y="40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28" name="Group 28"/>
            <p:cNvGrpSpPr/>
            <p:nvPr/>
          </p:nvGrpSpPr>
          <p:grpSpPr>
            <a:xfrm>
              <a:off x="10793106" y="2434978"/>
              <a:ext cx="2858811" cy="689246"/>
              <a:chOff x="0" y="-6661"/>
              <a:chExt cx="752938" cy="181530"/>
            </a:xfrm>
          </p:grpSpPr>
          <p:sp>
            <p:nvSpPr>
              <p:cNvPr id="29" name="Freeform 29"/>
              <p:cNvSpPr/>
              <p:nvPr/>
            </p:nvSpPr>
            <p:spPr>
              <a:xfrm>
                <a:off x="0" y="0"/>
                <a:ext cx="752938" cy="174869"/>
              </a:xfrm>
              <a:custGeom>
                <a:avLst/>
                <a:gdLst/>
                <a:ahLst/>
                <a:cxnLst/>
                <a:rect l="l" t="t" r="r" b="b"/>
                <a:pathLst>
                  <a:path w="752938" h="174869">
                    <a:moveTo>
                      <a:pt x="87434" y="0"/>
                    </a:moveTo>
                    <a:lnTo>
                      <a:pt x="665503" y="0"/>
                    </a:lnTo>
                    <a:cubicBezTo>
                      <a:pt x="688692" y="0"/>
                      <a:pt x="710932" y="9212"/>
                      <a:pt x="727329" y="25609"/>
                    </a:cubicBezTo>
                    <a:cubicBezTo>
                      <a:pt x="743726" y="42006"/>
                      <a:pt x="752938" y="64245"/>
                      <a:pt x="752938" y="87434"/>
                    </a:cubicBezTo>
                    <a:lnTo>
                      <a:pt x="752938" y="87434"/>
                    </a:lnTo>
                    <a:cubicBezTo>
                      <a:pt x="752938" y="110624"/>
                      <a:pt x="743726" y="132863"/>
                      <a:pt x="727329" y="149260"/>
                    </a:cubicBezTo>
                    <a:cubicBezTo>
                      <a:pt x="710932" y="165657"/>
                      <a:pt x="688692" y="174869"/>
                      <a:pt x="665503" y="174869"/>
                    </a:cubicBezTo>
                    <a:lnTo>
                      <a:pt x="87434" y="174869"/>
                    </a:lnTo>
                    <a:cubicBezTo>
                      <a:pt x="64245" y="174869"/>
                      <a:pt x="42006" y="165657"/>
                      <a:pt x="25609" y="149260"/>
                    </a:cubicBezTo>
                    <a:cubicBezTo>
                      <a:pt x="9212" y="132863"/>
                      <a:pt x="0" y="110624"/>
                      <a:pt x="0" y="87434"/>
                    </a:cubicBezTo>
                    <a:lnTo>
                      <a:pt x="0" y="87434"/>
                    </a:lnTo>
                    <a:cubicBezTo>
                      <a:pt x="0" y="64245"/>
                      <a:pt x="9212" y="42006"/>
                      <a:pt x="25609" y="25609"/>
                    </a:cubicBezTo>
                    <a:cubicBezTo>
                      <a:pt x="42006" y="9212"/>
                      <a:pt x="64245" y="0"/>
                      <a:pt x="87434"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30" name="TextBox 30"/>
              <p:cNvSpPr txBox="1"/>
              <p:nvPr/>
            </p:nvSpPr>
            <p:spPr>
              <a:xfrm>
                <a:off x="0" y="-6661"/>
                <a:ext cx="752938" cy="181530"/>
              </a:xfrm>
              <a:prstGeom prst="rect">
                <a:avLst/>
              </a:prstGeom>
            </p:spPr>
            <p:txBody>
              <a:bodyPr lIns="50800" tIns="50800" rIns="50800" bIns="50800" rtlCol="0" anchor="ctr"/>
              <a:lstStyle/>
              <a:p>
                <a:pPr algn="ctr">
                  <a:lnSpc>
                    <a:spcPts val="3359"/>
                  </a:lnSpc>
                </a:pPr>
                <a:r>
                  <a:rPr lang="en-US" sz="2799">
                    <a:solidFill>
                      <a:srgbClr val="9AFFFE"/>
                    </a:solidFill>
                    <a:latin typeface="Arial"/>
                    <a:ea typeface="Arial"/>
                    <a:cs typeface="Arial"/>
                    <a:sym typeface="Arial"/>
                  </a:rPr>
                  <a:t>Cost Structure</a:t>
                </a:r>
              </a:p>
            </p:txBody>
          </p:sp>
        </p:grpSp>
        <p:sp>
          <p:nvSpPr>
            <p:cNvPr id="31" name="TextBox 31"/>
            <p:cNvSpPr txBox="1"/>
            <p:nvPr/>
          </p:nvSpPr>
          <p:spPr>
            <a:xfrm>
              <a:off x="11990620" y="1602895"/>
              <a:ext cx="5345911" cy="976630"/>
            </a:xfrm>
            <a:prstGeom prst="rect">
              <a:avLst/>
            </a:prstGeom>
          </p:spPr>
          <p:txBody>
            <a:bodyPr lIns="0" tIns="0" rIns="0" bIns="0" rtlCol="0" anchor="t">
              <a:spAutoFit/>
            </a:bodyPr>
            <a:lstStyle/>
            <a:p>
              <a:pPr algn="ctr">
                <a:lnSpc>
                  <a:spcPts val="3920"/>
                </a:lnSpc>
              </a:pPr>
              <a:r>
                <a:rPr lang="en-US" sz="2800">
                  <a:solidFill>
                    <a:srgbClr val="9AFFFE"/>
                  </a:solidFill>
                  <a:latin typeface="Canva Sans"/>
                  <a:ea typeface="Canva Sans"/>
                  <a:cs typeface="Canva Sans"/>
                  <a:sym typeface="Canva Sans"/>
                </a:rPr>
                <a:t> Development, operations, marketing.</a:t>
              </a:r>
            </a:p>
          </p:txBody>
        </p:sp>
      </p:grpSp>
      <p:grpSp>
        <p:nvGrpSpPr>
          <p:cNvPr id="54" name="Group 53">
            <a:extLst>
              <a:ext uri="{FF2B5EF4-FFF2-40B4-BE49-F238E27FC236}">
                <a16:creationId xmlns:a16="http://schemas.microsoft.com/office/drawing/2014/main" id="{0B333FD7-1BB1-13C3-5B27-B2AEE9E58BB5}"/>
              </a:ext>
            </a:extLst>
          </p:cNvPr>
          <p:cNvGrpSpPr/>
          <p:nvPr/>
        </p:nvGrpSpPr>
        <p:grpSpPr>
          <a:xfrm>
            <a:off x="10195415" y="3690937"/>
            <a:ext cx="7697600" cy="1811176"/>
            <a:chOff x="10195415" y="3690937"/>
            <a:chExt cx="7697600" cy="1811176"/>
          </a:xfrm>
        </p:grpSpPr>
        <p:sp>
          <p:nvSpPr>
            <p:cNvPr id="5" name="Freeform 5"/>
            <p:cNvSpPr/>
            <p:nvPr/>
          </p:nvSpPr>
          <p:spPr>
            <a:xfrm rot="20861533">
              <a:off x="10195415" y="4533939"/>
              <a:ext cx="1343803" cy="406500"/>
            </a:xfrm>
            <a:custGeom>
              <a:avLst/>
              <a:gdLst/>
              <a:ahLst/>
              <a:cxnLst/>
              <a:rect l="l" t="t" r="r" b="b"/>
              <a:pathLst>
                <a:path w="1343803" h="406500">
                  <a:moveTo>
                    <a:pt x="0" y="0"/>
                  </a:moveTo>
                  <a:lnTo>
                    <a:pt x="1343803" y="0"/>
                  </a:lnTo>
                  <a:lnTo>
                    <a:pt x="1343803" y="406500"/>
                  </a:lnTo>
                  <a:lnTo>
                    <a:pt x="0" y="406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2" name="Group 32"/>
            <p:cNvGrpSpPr/>
            <p:nvPr/>
          </p:nvGrpSpPr>
          <p:grpSpPr>
            <a:xfrm>
              <a:off x="11695795" y="3690937"/>
              <a:ext cx="4516428" cy="677632"/>
              <a:chOff x="0" y="-1885"/>
              <a:chExt cx="1189512" cy="178471"/>
            </a:xfrm>
          </p:grpSpPr>
          <p:sp>
            <p:nvSpPr>
              <p:cNvPr id="33" name="Freeform 33"/>
              <p:cNvSpPr/>
              <p:nvPr/>
            </p:nvSpPr>
            <p:spPr>
              <a:xfrm>
                <a:off x="0" y="0"/>
                <a:ext cx="1189512" cy="176586"/>
              </a:xfrm>
              <a:custGeom>
                <a:avLst/>
                <a:gdLst/>
                <a:ahLst/>
                <a:cxnLst/>
                <a:rect l="l" t="t" r="r" b="b"/>
                <a:pathLst>
                  <a:path w="1189512" h="176586">
                    <a:moveTo>
                      <a:pt x="87423" y="0"/>
                    </a:moveTo>
                    <a:lnTo>
                      <a:pt x="1102089" y="0"/>
                    </a:lnTo>
                    <a:cubicBezTo>
                      <a:pt x="1125275" y="0"/>
                      <a:pt x="1147511" y="9211"/>
                      <a:pt x="1163906" y="25605"/>
                    </a:cubicBezTo>
                    <a:cubicBezTo>
                      <a:pt x="1180301" y="42000"/>
                      <a:pt x="1189512" y="64237"/>
                      <a:pt x="1189512" y="87423"/>
                    </a:cubicBezTo>
                    <a:lnTo>
                      <a:pt x="1189512" y="89163"/>
                    </a:lnTo>
                    <a:cubicBezTo>
                      <a:pt x="1189512" y="137445"/>
                      <a:pt x="1150371" y="176586"/>
                      <a:pt x="1102089" y="176586"/>
                    </a:cubicBezTo>
                    <a:lnTo>
                      <a:pt x="87423" y="176586"/>
                    </a:lnTo>
                    <a:cubicBezTo>
                      <a:pt x="64237" y="176586"/>
                      <a:pt x="42000" y="167375"/>
                      <a:pt x="25605" y="150980"/>
                    </a:cubicBezTo>
                    <a:cubicBezTo>
                      <a:pt x="9211" y="134585"/>
                      <a:pt x="0" y="112349"/>
                      <a:pt x="0" y="89163"/>
                    </a:cubicBezTo>
                    <a:lnTo>
                      <a:pt x="0" y="87423"/>
                    </a:lnTo>
                    <a:cubicBezTo>
                      <a:pt x="0" y="64237"/>
                      <a:pt x="9211" y="42000"/>
                      <a:pt x="25605" y="25605"/>
                    </a:cubicBezTo>
                    <a:cubicBezTo>
                      <a:pt x="42000" y="9211"/>
                      <a:pt x="64237" y="0"/>
                      <a:pt x="87423"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34" name="TextBox 34"/>
              <p:cNvSpPr txBox="1"/>
              <p:nvPr/>
            </p:nvSpPr>
            <p:spPr>
              <a:xfrm>
                <a:off x="0" y="-1885"/>
                <a:ext cx="1189512" cy="178470"/>
              </a:xfrm>
              <a:prstGeom prst="rect">
                <a:avLst/>
              </a:prstGeom>
            </p:spPr>
            <p:txBody>
              <a:bodyPr lIns="50800" tIns="50800" rIns="50800" bIns="50800" rtlCol="0" anchor="ctr"/>
              <a:lstStyle/>
              <a:p>
                <a:pPr algn="ctr">
                  <a:lnSpc>
                    <a:spcPts val="3359"/>
                  </a:lnSpc>
                </a:pPr>
                <a:r>
                  <a:rPr lang="en-US" sz="2799">
                    <a:solidFill>
                      <a:srgbClr val="FFD6E1"/>
                    </a:solidFill>
                    <a:latin typeface="Arial"/>
                    <a:ea typeface="Arial"/>
                    <a:cs typeface="Arial"/>
                    <a:sym typeface="Arial"/>
                  </a:rPr>
                  <a:t>Customer Relationship</a:t>
                </a:r>
              </a:p>
            </p:txBody>
          </p:sp>
        </p:grpSp>
        <p:sp>
          <p:nvSpPr>
            <p:cNvPr id="35" name="TextBox 35"/>
            <p:cNvSpPr txBox="1"/>
            <p:nvPr/>
          </p:nvSpPr>
          <p:spPr>
            <a:xfrm>
              <a:off x="12547104" y="4525483"/>
              <a:ext cx="5345911" cy="976630"/>
            </a:xfrm>
            <a:prstGeom prst="rect">
              <a:avLst/>
            </a:prstGeom>
          </p:spPr>
          <p:txBody>
            <a:bodyPr lIns="0" tIns="0" rIns="0" bIns="0" rtlCol="0" anchor="t">
              <a:spAutoFit/>
            </a:bodyPr>
            <a:lstStyle/>
            <a:p>
              <a:pPr algn="ctr">
                <a:lnSpc>
                  <a:spcPts val="3920"/>
                </a:lnSpc>
              </a:pPr>
              <a:r>
                <a:rPr lang="en-US" sz="2800">
                  <a:solidFill>
                    <a:srgbClr val="FFD6E1"/>
                  </a:solidFill>
                  <a:latin typeface="Canva Sans"/>
                  <a:ea typeface="Canva Sans"/>
                  <a:cs typeface="Canva Sans"/>
                  <a:sym typeface="Canva Sans"/>
                </a:rPr>
                <a:t>Feedback mechanism, Support Services.</a:t>
              </a:r>
            </a:p>
          </p:txBody>
        </p:sp>
      </p:grpSp>
      <p:grpSp>
        <p:nvGrpSpPr>
          <p:cNvPr id="53" name="Group 52">
            <a:extLst>
              <a:ext uri="{FF2B5EF4-FFF2-40B4-BE49-F238E27FC236}">
                <a16:creationId xmlns:a16="http://schemas.microsoft.com/office/drawing/2014/main" id="{971AE2D4-E37D-609B-6B49-C3FA53A0B4E1}"/>
              </a:ext>
            </a:extLst>
          </p:cNvPr>
          <p:cNvGrpSpPr/>
          <p:nvPr/>
        </p:nvGrpSpPr>
        <p:grpSpPr>
          <a:xfrm>
            <a:off x="10029984" y="5555655"/>
            <a:ext cx="7563021" cy="1407302"/>
            <a:chOff x="10029984" y="5555655"/>
            <a:chExt cx="7563021" cy="1407302"/>
          </a:xfrm>
        </p:grpSpPr>
        <p:sp>
          <p:nvSpPr>
            <p:cNvPr id="9" name="Freeform 9"/>
            <p:cNvSpPr/>
            <p:nvPr/>
          </p:nvSpPr>
          <p:spPr>
            <a:xfrm rot="970067">
              <a:off x="10029984" y="5555655"/>
              <a:ext cx="1343803" cy="406500"/>
            </a:xfrm>
            <a:custGeom>
              <a:avLst/>
              <a:gdLst/>
              <a:ahLst/>
              <a:cxnLst/>
              <a:rect l="l" t="t" r="r" b="b"/>
              <a:pathLst>
                <a:path w="1343803" h="406500">
                  <a:moveTo>
                    <a:pt x="0" y="0"/>
                  </a:moveTo>
                  <a:lnTo>
                    <a:pt x="1343803" y="0"/>
                  </a:lnTo>
                  <a:lnTo>
                    <a:pt x="1343803" y="406500"/>
                  </a:lnTo>
                  <a:lnTo>
                    <a:pt x="0" y="406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6" name="Group 36"/>
            <p:cNvGrpSpPr/>
            <p:nvPr/>
          </p:nvGrpSpPr>
          <p:grpSpPr>
            <a:xfrm>
              <a:off x="11565394" y="5641386"/>
              <a:ext cx="2858811" cy="719545"/>
              <a:chOff x="0" y="-14641"/>
              <a:chExt cx="752938" cy="189510"/>
            </a:xfrm>
          </p:grpSpPr>
          <p:sp>
            <p:nvSpPr>
              <p:cNvPr id="37" name="Freeform 37"/>
              <p:cNvSpPr/>
              <p:nvPr/>
            </p:nvSpPr>
            <p:spPr>
              <a:xfrm>
                <a:off x="0" y="0"/>
                <a:ext cx="752938" cy="174869"/>
              </a:xfrm>
              <a:custGeom>
                <a:avLst/>
                <a:gdLst/>
                <a:ahLst/>
                <a:cxnLst/>
                <a:rect l="l" t="t" r="r" b="b"/>
                <a:pathLst>
                  <a:path w="752938" h="174869">
                    <a:moveTo>
                      <a:pt x="87434" y="0"/>
                    </a:moveTo>
                    <a:lnTo>
                      <a:pt x="665503" y="0"/>
                    </a:lnTo>
                    <a:cubicBezTo>
                      <a:pt x="688692" y="0"/>
                      <a:pt x="710932" y="9212"/>
                      <a:pt x="727329" y="25609"/>
                    </a:cubicBezTo>
                    <a:cubicBezTo>
                      <a:pt x="743726" y="42006"/>
                      <a:pt x="752938" y="64245"/>
                      <a:pt x="752938" y="87434"/>
                    </a:cubicBezTo>
                    <a:lnTo>
                      <a:pt x="752938" y="87434"/>
                    </a:lnTo>
                    <a:cubicBezTo>
                      <a:pt x="752938" y="110624"/>
                      <a:pt x="743726" y="132863"/>
                      <a:pt x="727329" y="149260"/>
                    </a:cubicBezTo>
                    <a:cubicBezTo>
                      <a:pt x="710932" y="165657"/>
                      <a:pt x="688692" y="174869"/>
                      <a:pt x="665503" y="174869"/>
                    </a:cubicBezTo>
                    <a:lnTo>
                      <a:pt x="87434" y="174869"/>
                    </a:lnTo>
                    <a:cubicBezTo>
                      <a:pt x="64245" y="174869"/>
                      <a:pt x="42006" y="165657"/>
                      <a:pt x="25609" y="149260"/>
                    </a:cubicBezTo>
                    <a:cubicBezTo>
                      <a:pt x="9212" y="132863"/>
                      <a:pt x="0" y="110624"/>
                      <a:pt x="0" y="87434"/>
                    </a:cubicBezTo>
                    <a:lnTo>
                      <a:pt x="0" y="87434"/>
                    </a:lnTo>
                    <a:cubicBezTo>
                      <a:pt x="0" y="64245"/>
                      <a:pt x="9212" y="42006"/>
                      <a:pt x="25609" y="25609"/>
                    </a:cubicBezTo>
                    <a:cubicBezTo>
                      <a:pt x="42006" y="9212"/>
                      <a:pt x="64245" y="0"/>
                      <a:pt x="87434"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38" name="TextBox 38"/>
              <p:cNvSpPr txBox="1"/>
              <p:nvPr/>
            </p:nvSpPr>
            <p:spPr>
              <a:xfrm>
                <a:off x="0" y="-14641"/>
                <a:ext cx="752938" cy="189510"/>
              </a:xfrm>
              <a:prstGeom prst="rect">
                <a:avLst/>
              </a:prstGeom>
            </p:spPr>
            <p:txBody>
              <a:bodyPr lIns="50800" tIns="50800" rIns="50800" bIns="50800" rtlCol="0" anchor="ctr"/>
              <a:lstStyle/>
              <a:p>
                <a:pPr algn="ctr">
                  <a:lnSpc>
                    <a:spcPts val="3359"/>
                  </a:lnSpc>
                </a:pPr>
                <a:r>
                  <a:rPr lang="en-US" sz="2799">
                    <a:solidFill>
                      <a:srgbClr val="FFFFFF"/>
                    </a:solidFill>
                    <a:latin typeface="Arial"/>
                    <a:ea typeface="Arial"/>
                    <a:cs typeface="Arial"/>
                    <a:sym typeface="Arial"/>
                  </a:rPr>
                  <a:t>Channels</a:t>
                </a:r>
              </a:p>
            </p:txBody>
          </p:sp>
        </p:grpSp>
        <p:sp>
          <p:nvSpPr>
            <p:cNvPr id="39" name="TextBox 39"/>
            <p:cNvSpPr txBox="1"/>
            <p:nvPr/>
          </p:nvSpPr>
          <p:spPr>
            <a:xfrm>
              <a:off x="12190295" y="6481627"/>
              <a:ext cx="5402710" cy="481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Website, healthcare providers.</a:t>
              </a:r>
            </a:p>
          </p:txBody>
        </p:sp>
      </p:grpSp>
      <p:grpSp>
        <p:nvGrpSpPr>
          <p:cNvPr id="56" name="Group 55">
            <a:extLst>
              <a:ext uri="{FF2B5EF4-FFF2-40B4-BE49-F238E27FC236}">
                <a16:creationId xmlns:a16="http://schemas.microsoft.com/office/drawing/2014/main" id="{F90842DC-2631-995D-EAF9-65C61539B073}"/>
              </a:ext>
            </a:extLst>
          </p:cNvPr>
          <p:cNvGrpSpPr/>
          <p:nvPr/>
        </p:nvGrpSpPr>
        <p:grpSpPr>
          <a:xfrm>
            <a:off x="6181938" y="1062764"/>
            <a:ext cx="5755047" cy="3305656"/>
            <a:chOff x="6181938" y="1062764"/>
            <a:chExt cx="5755047" cy="3305656"/>
          </a:xfrm>
        </p:grpSpPr>
        <p:sp>
          <p:nvSpPr>
            <p:cNvPr id="10" name="Freeform 10"/>
            <p:cNvSpPr/>
            <p:nvPr/>
          </p:nvSpPr>
          <p:spPr>
            <a:xfrm rot="15902422">
              <a:off x="8001749" y="3495321"/>
              <a:ext cx="1340651" cy="405547"/>
            </a:xfrm>
            <a:custGeom>
              <a:avLst/>
              <a:gdLst/>
              <a:ahLst/>
              <a:cxnLst/>
              <a:rect l="l" t="t" r="r" b="b"/>
              <a:pathLst>
                <a:path w="1340651" h="405547">
                  <a:moveTo>
                    <a:pt x="0" y="0"/>
                  </a:moveTo>
                  <a:lnTo>
                    <a:pt x="1340651" y="0"/>
                  </a:lnTo>
                  <a:lnTo>
                    <a:pt x="1340651" y="405547"/>
                  </a:lnTo>
                  <a:lnTo>
                    <a:pt x="0" y="405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0" name="Group 40"/>
            <p:cNvGrpSpPr/>
            <p:nvPr/>
          </p:nvGrpSpPr>
          <p:grpSpPr>
            <a:xfrm>
              <a:off x="7079761" y="1911810"/>
              <a:ext cx="3469801" cy="667714"/>
              <a:chOff x="0" y="-990"/>
              <a:chExt cx="913857" cy="175859"/>
            </a:xfrm>
          </p:grpSpPr>
          <p:sp>
            <p:nvSpPr>
              <p:cNvPr id="41" name="Freeform 41"/>
              <p:cNvSpPr/>
              <p:nvPr/>
            </p:nvSpPr>
            <p:spPr>
              <a:xfrm>
                <a:off x="0" y="0"/>
                <a:ext cx="913857" cy="174869"/>
              </a:xfrm>
              <a:custGeom>
                <a:avLst/>
                <a:gdLst/>
                <a:ahLst/>
                <a:cxnLst/>
                <a:rect l="l" t="t" r="r" b="b"/>
                <a:pathLst>
                  <a:path w="913857" h="174869">
                    <a:moveTo>
                      <a:pt x="87434" y="0"/>
                    </a:moveTo>
                    <a:lnTo>
                      <a:pt x="826423" y="0"/>
                    </a:lnTo>
                    <a:cubicBezTo>
                      <a:pt x="849612" y="0"/>
                      <a:pt x="871851" y="9212"/>
                      <a:pt x="888248" y="25609"/>
                    </a:cubicBezTo>
                    <a:cubicBezTo>
                      <a:pt x="904645" y="42006"/>
                      <a:pt x="913857" y="64245"/>
                      <a:pt x="913857" y="87434"/>
                    </a:cubicBezTo>
                    <a:lnTo>
                      <a:pt x="913857" y="87434"/>
                    </a:lnTo>
                    <a:cubicBezTo>
                      <a:pt x="913857" y="110624"/>
                      <a:pt x="904645" y="132863"/>
                      <a:pt x="888248" y="149260"/>
                    </a:cubicBezTo>
                    <a:cubicBezTo>
                      <a:pt x="871851" y="165657"/>
                      <a:pt x="849612" y="174869"/>
                      <a:pt x="826423" y="174869"/>
                    </a:cubicBezTo>
                    <a:lnTo>
                      <a:pt x="87434" y="174869"/>
                    </a:lnTo>
                    <a:cubicBezTo>
                      <a:pt x="64245" y="174869"/>
                      <a:pt x="42006" y="165657"/>
                      <a:pt x="25609" y="149260"/>
                    </a:cubicBezTo>
                    <a:cubicBezTo>
                      <a:pt x="9212" y="132863"/>
                      <a:pt x="0" y="110624"/>
                      <a:pt x="0" y="87434"/>
                    </a:cubicBezTo>
                    <a:lnTo>
                      <a:pt x="0" y="87434"/>
                    </a:lnTo>
                    <a:cubicBezTo>
                      <a:pt x="0" y="64245"/>
                      <a:pt x="9212" y="42006"/>
                      <a:pt x="25609" y="25609"/>
                    </a:cubicBezTo>
                    <a:cubicBezTo>
                      <a:pt x="42006" y="9212"/>
                      <a:pt x="64245" y="0"/>
                      <a:pt x="87434"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42" name="TextBox 42"/>
              <p:cNvSpPr txBox="1"/>
              <p:nvPr/>
            </p:nvSpPr>
            <p:spPr>
              <a:xfrm>
                <a:off x="0" y="-990"/>
                <a:ext cx="913857" cy="175859"/>
              </a:xfrm>
              <a:prstGeom prst="rect">
                <a:avLst/>
              </a:prstGeom>
            </p:spPr>
            <p:txBody>
              <a:bodyPr lIns="50800" tIns="50800" rIns="50800" bIns="50800" rtlCol="0" anchor="ctr"/>
              <a:lstStyle/>
              <a:p>
                <a:pPr algn="ctr">
                  <a:lnSpc>
                    <a:spcPts val="3359"/>
                  </a:lnSpc>
                </a:pPr>
                <a:r>
                  <a:rPr lang="en-US" sz="2799">
                    <a:solidFill>
                      <a:srgbClr val="FFFFFF"/>
                    </a:solidFill>
                    <a:latin typeface="Arial"/>
                    <a:ea typeface="Arial"/>
                    <a:cs typeface="Arial"/>
                    <a:sym typeface="Arial"/>
                  </a:rPr>
                  <a:t>Revenue Streams</a:t>
                </a:r>
              </a:p>
            </p:txBody>
          </p:sp>
        </p:grpSp>
        <p:sp>
          <p:nvSpPr>
            <p:cNvPr id="43" name="TextBox 43"/>
            <p:cNvSpPr txBox="1"/>
            <p:nvPr/>
          </p:nvSpPr>
          <p:spPr>
            <a:xfrm>
              <a:off x="6181938" y="1062764"/>
              <a:ext cx="5755047" cy="481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ea typeface="Canva Sans"/>
                  <a:cs typeface="Canva Sans"/>
                  <a:sym typeface="Canva Sans"/>
                </a:rPr>
                <a:t>One-time sales, partnerships.</a:t>
              </a:r>
            </a:p>
          </p:txBody>
        </p:sp>
      </p:grpSp>
      <p:grpSp>
        <p:nvGrpSpPr>
          <p:cNvPr id="52" name="Group 51">
            <a:extLst>
              <a:ext uri="{FF2B5EF4-FFF2-40B4-BE49-F238E27FC236}">
                <a16:creationId xmlns:a16="http://schemas.microsoft.com/office/drawing/2014/main" id="{D0B02B24-8E31-638F-9ADE-6E84115244DD}"/>
              </a:ext>
            </a:extLst>
          </p:cNvPr>
          <p:cNvGrpSpPr/>
          <p:nvPr/>
        </p:nvGrpSpPr>
        <p:grpSpPr>
          <a:xfrm>
            <a:off x="9698728" y="5923325"/>
            <a:ext cx="9014292" cy="3064046"/>
            <a:chOff x="9698728" y="5923325"/>
            <a:chExt cx="9014292" cy="3064046"/>
          </a:xfrm>
        </p:grpSpPr>
        <p:sp>
          <p:nvSpPr>
            <p:cNvPr id="2" name="Freeform 2"/>
            <p:cNvSpPr/>
            <p:nvPr/>
          </p:nvSpPr>
          <p:spPr>
            <a:xfrm rot="3045831">
              <a:off x="9230807" y="6391246"/>
              <a:ext cx="1341709" cy="405867"/>
            </a:xfrm>
            <a:custGeom>
              <a:avLst/>
              <a:gdLst/>
              <a:ahLst/>
              <a:cxnLst/>
              <a:rect l="l" t="t" r="r" b="b"/>
              <a:pathLst>
                <a:path w="1341709" h="405867">
                  <a:moveTo>
                    <a:pt x="0" y="0"/>
                  </a:moveTo>
                  <a:lnTo>
                    <a:pt x="1341709" y="0"/>
                  </a:lnTo>
                  <a:lnTo>
                    <a:pt x="1341709" y="405867"/>
                  </a:lnTo>
                  <a:lnTo>
                    <a:pt x="0" y="405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44" name="Group 44"/>
            <p:cNvGrpSpPr/>
            <p:nvPr/>
          </p:nvGrpSpPr>
          <p:grpSpPr>
            <a:xfrm>
              <a:off x="10701885" y="7172270"/>
              <a:ext cx="3852720" cy="676545"/>
              <a:chOff x="0" y="-3316"/>
              <a:chExt cx="1014708" cy="178185"/>
            </a:xfrm>
          </p:grpSpPr>
          <p:sp>
            <p:nvSpPr>
              <p:cNvPr id="45" name="Freeform 45"/>
              <p:cNvSpPr/>
              <p:nvPr/>
            </p:nvSpPr>
            <p:spPr>
              <a:xfrm>
                <a:off x="0" y="0"/>
                <a:ext cx="1014708" cy="174869"/>
              </a:xfrm>
              <a:custGeom>
                <a:avLst/>
                <a:gdLst/>
                <a:ahLst/>
                <a:cxnLst/>
                <a:rect l="l" t="t" r="r" b="b"/>
                <a:pathLst>
                  <a:path w="1014708" h="174869">
                    <a:moveTo>
                      <a:pt x="87434" y="0"/>
                    </a:moveTo>
                    <a:lnTo>
                      <a:pt x="927274" y="0"/>
                    </a:lnTo>
                    <a:cubicBezTo>
                      <a:pt x="950463" y="0"/>
                      <a:pt x="972702" y="9212"/>
                      <a:pt x="989099" y="25609"/>
                    </a:cubicBezTo>
                    <a:cubicBezTo>
                      <a:pt x="1005496" y="42006"/>
                      <a:pt x="1014708" y="64245"/>
                      <a:pt x="1014708" y="87434"/>
                    </a:cubicBezTo>
                    <a:lnTo>
                      <a:pt x="1014708" y="87434"/>
                    </a:lnTo>
                    <a:cubicBezTo>
                      <a:pt x="1014708" y="110624"/>
                      <a:pt x="1005496" y="132863"/>
                      <a:pt x="989099" y="149260"/>
                    </a:cubicBezTo>
                    <a:cubicBezTo>
                      <a:pt x="972702" y="165657"/>
                      <a:pt x="950463" y="174869"/>
                      <a:pt x="927274" y="174869"/>
                    </a:cubicBezTo>
                    <a:lnTo>
                      <a:pt x="87434" y="174869"/>
                    </a:lnTo>
                    <a:cubicBezTo>
                      <a:pt x="64245" y="174869"/>
                      <a:pt x="42006" y="165657"/>
                      <a:pt x="25609" y="149260"/>
                    </a:cubicBezTo>
                    <a:cubicBezTo>
                      <a:pt x="9212" y="132863"/>
                      <a:pt x="0" y="110624"/>
                      <a:pt x="0" y="87434"/>
                    </a:cubicBezTo>
                    <a:lnTo>
                      <a:pt x="0" y="87434"/>
                    </a:lnTo>
                    <a:cubicBezTo>
                      <a:pt x="0" y="64245"/>
                      <a:pt x="9212" y="42006"/>
                      <a:pt x="25609" y="25609"/>
                    </a:cubicBezTo>
                    <a:cubicBezTo>
                      <a:pt x="42006" y="9212"/>
                      <a:pt x="64245" y="0"/>
                      <a:pt x="87434" y="0"/>
                    </a:cubicBezTo>
                    <a:close/>
                  </a:path>
                </a:pathLst>
              </a:custGeom>
              <a:solidFill>
                <a:srgbClr val="000000">
                  <a:alpha val="0"/>
                </a:srgbClr>
              </a:solidFill>
              <a:ln w="38100" cap="rnd">
                <a:solidFill>
                  <a:srgbClr val="D7DFE5"/>
                </a:solidFill>
                <a:prstDash val="solid"/>
                <a:round/>
              </a:ln>
            </p:spPr>
            <p:txBody>
              <a:bodyPr/>
              <a:lstStyle/>
              <a:p>
                <a:endParaRPr lang="en-GB"/>
              </a:p>
            </p:txBody>
          </p:sp>
          <p:sp>
            <p:nvSpPr>
              <p:cNvPr id="46" name="TextBox 46"/>
              <p:cNvSpPr txBox="1"/>
              <p:nvPr/>
            </p:nvSpPr>
            <p:spPr>
              <a:xfrm>
                <a:off x="0" y="-3316"/>
                <a:ext cx="1014708" cy="178184"/>
              </a:xfrm>
              <a:prstGeom prst="rect">
                <a:avLst/>
              </a:prstGeom>
            </p:spPr>
            <p:txBody>
              <a:bodyPr lIns="50800" tIns="50800" rIns="50800" bIns="50800" rtlCol="0" anchor="ctr"/>
              <a:lstStyle/>
              <a:p>
                <a:pPr algn="ctr">
                  <a:lnSpc>
                    <a:spcPts val="3359"/>
                  </a:lnSpc>
                </a:pPr>
                <a:r>
                  <a:rPr lang="en-US" sz="2799">
                    <a:solidFill>
                      <a:srgbClr val="5EFFFD"/>
                    </a:solidFill>
                    <a:latin typeface="Arial"/>
                    <a:ea typeface="Arial"/>
                    <a:cs typeface="Arial"/>
                    <a:sym typeface="Arial"/>
                  </a:rPr>
                  <a:t>Customer Segments</a:t>
                </a:r>
              </a:p>
            </p:txBody>
          </p:sp>
        </p:grpSp>
        <p:sp>
          <p:nvSpPr>
            <p:cNvPr id="47" name="TextBox 47"/>
            <p:cNvSpPr txBox="1"/>
            <p:nvPr/>
          </p:nvSpPr>
          <p:spPr>
            <a:xfrm>
              <a:off x="11070280" y="8010741"/>
              <a:ext cx="7642740" cy="976630"/>
            </a:xfrm>
            <a:prstGeom prst="rect">
              <a:avLst/>
            </a:prstGeom>
          </p:spPr>
          <p:txBody>
            <a:bodyPr lIns="0" tIns="0" rIns="0" bIns="0" rtlCol="0" anchor="t">
              <a:spAutoFit/>
            </a:bodyPr>
            <a:lstStyle/>
            <a:p>
              <a:pPr algn="ctr">
                <a:lnSpc>
                  <a:spcPts val="3920"/>
                </a:lnSpc>
              </a:pPr>
              <a:r>
                <a:rPr lang="en-US" sz="2800">
                  <a:solidFill>
                    <a:srgbClr val="9AFFFE"/>
                  </a:solidFill>
                  <a:latin typeface="Canva Sans"/>
                  <a:ea typeface="Canva Sans"/>
                  <a:cs typeface="Canva Sans"/>
                  <a:sym typeface="Canva Sans"/>
                </a:rPr>
                <a:t>People with disabilities, healthcare professionals.</a:t>
              </a:r>
            </a:p>
          </p:txBody>
        </p:sp>
      </p:grpSp>
    </p:spTree>
    <p:extLst>
      <p:ext uri="{BB962C8B-B14F-4D97-AF65-F5344CB8AC3E}">
        <p14:creationId xmlns:p14="http://schemas.microsoft.com/office/powerpoint/2010/main" val="30613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250"/>
                                        <p:tgtEl>
                                          <p:spTgt spid="4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250"/>
                                        <p:tgtEl>
                                          <p:spTgt spid="5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50"/>
                                        <p:tgtEl>
                                          <p:spTgt spid="5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250"/>
                                        <p:tgtEl>
                                          <p:spTgt spid="5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250"/>
                                        <p:tgtEl>
                                          <p:spTgt spid="5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250"/>
                                        <p:tgtEl>
                                          <p:spTgt spid="5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2606711" y="4391594"/>
            <a:ext cx="9372969" cy="1257300"/>
          </a:xfrm>
          <a:prstGeom prst="rect">
            <a:avLst/>
          </a:prstGeom>
        </p:spPr>
        <p:txBody>
          <a:bodyPr lIns="0" tIns="0" rIns="0" bIns="0" rtlCol="0" anchor="t">
            <a:spAutoFit/>
          </a:bodyPr>
          <a:lstStyle/>
          <a:p>
            <a:pPr algn="ctr">
              <a:lnSpc>
                <a:spcPts val="9600"/>
              </a:lnSpc>
            </a:pPr>
            <a:r>
              <a:rPr lang="en-US" sz="8000">
                <a:solidFill>
                  <a:srgbClr val="FFFFFF"/>
                </a:solidFill>
                <a:latin typeface="Arimo"/>
                <a:ea typeface="Arimo"/>
                <a:cs typeface="Arimo"/>
                <a:sym typeface="Arimo"/>
              </a:rPr>
              <a:t>TIME PLAN </a:t>
            </a:r>
          </a:p>
        </p:txBody>
      </p:sp>
      <p:grpSp>
        <p:nvGrpSpPr>
          <p:cNvPr id="15" name="Group 15"/>
          <p:cNvGrpSpPr/>
          <p:nvPr/>
        </p:nvGrpSpPr>
        <p:grpSpPr>
          <a:xfrm>
            <a:off x="12116283" y="3606003"/>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FF9973"/>
            </a:solidFill>
          </p:spPr>
          <p:txBody>
            <a:bodyPr/>
            <a:lstStyle/>
            <a:p>
              <a:endParaRPr lang="en-GB"/>
            </a:p>
          </p:txBody>
        </p:sp>
      </p:grpSp>
      <p:sp>
        <p:nvSpPr>
          <p:cNvPr id="17" name="TextBox 17"/>
          <p:cNvSpPr txBox="1"/>
          <p:nvPr/>
        </p:nvSpPr>
        <p:spPr>
          <a:xfrm>
            <a:off x="12305069" y="4021412"/>
            <a:ext cx="1779150" cy="1876425"/>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06</a:t>
            </a:r>
          </a:p>
        </p:txBody>
      </p:sp>
      <p:grpSp>
        <p:nvGrpSpPr>
          <p:cNvPr id="18" name="Group 18"/>
          <p:cNvGrpSpPr/>
          <p:nvPr/>
        </p:nvGrpSpPr>
        <p:grpSpPr>
          <a:xfrm>
            <a:off x="3037285" y="76039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3036233" y="76039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FF9973"/>
            </a:solidFill>
          </p:spPr>
          <p:txBody>
            <a:bodyPr/>
            <a:lstStyle/>
            <a:p>
              <a:endParaRPr lang="en-GB"/>
            </a:p>
          </p:txBody>
        </p:sp>
      </p:grpSp>
      <p:sp>
        <p:nvSpPr>
          <p:cNvPr id="22" name="AutoShape 22"/>
          <p:cNvSpPr/>
          <p:nvPr/>
        </p:nvSpPr>
        <p:spPr>
          <a:xfrm flipH="1">
            <a:off x="13185119" y="5776179"/>
            <a:ext cx="16264" cy="1932047"/>
          </a:xfrm>
          <a:prstGeom prst="line">
            <a:avLst/>
          </a:prstGeom>
          <a:ln w="19050" cap="rnd">
            <a:solidFill>
              <a:srgbClr val="FF9973"/>
            </a:solidFill>
            <a:prstDash val="solid"/>
            <a:headEnd type="none" w="sm" len="sm"/>
            <a:tailEnd type="none" w="sm" len="sm"/>
          </a:ln>
        </p:spPr>
        <p:txBody>
          <a:bodyPr/>
          <a:lstStyle/>
          <a:p>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146100" y="5547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128150" y="950780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2" name="AutoShape 22"/>
          <p:cNvSpPr/>
          <p:nvPr/>
        </p:nvSpPr>
        <p:spPr>
          <a:xfrm flipH="1">
            <a:off x="2743417" y="3903772"/>
            <a:ext cx="47903" cy="1834578"/>
          </a:xfrm>
          <a:prstGeom prst="line">
            <a:avLst/>
          </a:prstGeom>
          <a:ln w="19050" cap="rnd">
            <a:solidFill>
              <a:srgbClr val="FFD6E1"/>
            </a:solidFill>
            <a:prstDash val="solid"/>
            <a:headEnd type="none" w="sm" len="sm"/>
            <a:tailEnd type="none" w="sm" len="sm"/>
          </a:ln>
        </p:spPr>
        <p:txBody>
          <a:bodyPr/>
          <a:lstStyle/>
          <a:p>
            <a:endParaRPr lang="en-GB"/>
          </a:p>
        </p:txBody>
      </p:sp>
      <p:sp>
        <p:nvSpPr>
          <p:cNvPr id="23" name="AutoShape 23"/>
          <p:cNvSpPr/>
          <p:nvPr/>
        </p:nvSpPr>
        <p:spPr>
          <a:xfrm flipH="1">
            <a:off x="5245250" y="5934049"/>
            <a:ext cx="4" cy="1830329"/>
          </a:xfrm>
          <a:prstGeom prst="line">
            <a:avLst/>
          </a:prstGeom>
          <a:ln w="19050" cap="rnd">
            <a:solidFill>
              <a:srgbClr val="FFD6E1"/>
            </a:solidFill>
            <a:prstDash val="solid"/>
            <a:headEnd type="none" w="sm" len="sm"/>
            <a:tailEnd type="none" w="sm" len="sm"/>
          </a:ln>
        </p:spPr>
        <p:txBody>
          <a:bodyPr/>
          <a:lstStyle/>
          <a:p>
            <a:endParaRPr lang="en-GB"/>
          </a:p>
        </p:txBody>
      </p:sp>
      <p:sp>
        <p:nvSpPr>
          <p:cNvPr id="24" name="AutoShape 24"/>
          <p:cNvSpPr/>
          <p:nvPr/>
        </p:nvSpPr>
        <p:spPr>
          <a:xfrm>
            <a:off x="7681526" y="3903770"/>
            <a:ext cx="10993" cy="1834579"/>
          </a:xfrm>
          <a:prstGeom prst="line">
            <a:avLst/>
          </a:prstGeom>
          <a:ln w="19050" cap="rnd">
            <a:solidFill>
              <a:srgbClr val="FFD6E1"/>
            </a:solidFill>
            <a:prstDash val="solid"/>
            <a:headEnd type="none" w="sm" len="sm"/>
            <a:tailEnd type="none" w="sm" len="sm"/>
          </a:ln>
        </p:spPr>
        <p:txBody>
          <a:bodyPr/>
          <a:lstStyle/>
          <a:p>
            <a:endParaRPr lang="en-GB"/>
          </a:p>
        </p:txBody>
      </p:sp>
      <p:sp>
        <p:nvSpPr>
          <p:cNvPr id="25" name="TextBox 25"/>
          <p:cNvSpPr txBox="1"/>
          <p:nvPr/>
        </p:nvSpPr>
        <p:spPr>
          <a:xfrm>
            <a:off x="1329075" y="944550"/>
            <a:ext cx="9272550" cy="9429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TIME PLAN</a:t>
            </a:r>
          </a:p>
        </p:txBody>
      </p:sp>
      <p:sp>
        <p:nvSpPr>
          <p:cNvPr id="26" name="AutoShape 26"/>
          <p:cNvSpPr/>
          <p:nvPr/>
        </p:nvSpPr>
        <p:spPr>
          <a:xfrm rot="9231">
            <a:off x="2049724" y="5826675"/>
            <a:ext cx="14188551" cy="0"/>
          </a:xfrm>
          <a:prstGeom prst="line">
            <a:avLst/>
          </a:prstGeom>
          <a:ln w="19050" cap="rnd">
            <a:solidFill>
              <a:srgbClr val="FFD6E1"/>
            </a:solidFill>
            <a:prstDash val="solid"/>
            <a:headEnd type="none" w="sm" len="sm"/>
            <a:tailEnd type="none" w="sm" len="sm"/>
          </a:ln>
        </p:spPr>
        <p:txBody>
          <a:bodyPr/>
          <a:lstStyle/>
          <a:p>
            <a:endParaRPr lang="en-GB"/>
          </a:p>
        </p:txBody>
      </p:sp>
      <p:sp>
        <p:nvSpPr>
          <p:cNvPr id="27" name="Freeform 27"/>
          <p:cNvSpPr/>
          <p:nvPr/>
        </p:nvSpPr>
        <p:spPr>
          <a:xfrm>
            <a:off x="2379435" y="5462700"/>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28" name="Freeform 28"/>
          <p:cNvSpPr/>
          <p:nvPr/>
        </p:nvSpPr>
        <p:spPr>
          <a:xfrm>
            <a:off x="4876453" y="5462700"/>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9" name="Freeform 29"/>
          <p:cNvSpPr/>
          <p:nvPr/>
        </p:nvSpPr>
        <p:spPr>
          <a:xfrm>
            <a:off x="7338739" y="5472225"/>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30" name="TextBox 30"/>
          <p:cNvSpPr txBox="1"/>
          <p:nvPr/>
        </p:nvSpPr>
        <p:spPr>
          <a:xfrm>
            <a:off x="789728" y="2962775"/>
            <a:ext cx="4073500" cy="506998"/>
          </a:xfrm>
          <a:prstGeom prst="rect">
            <a:avLst/>
          </a:prstGeom>
        </p:spPr>
        <p:txBody>
          <a:bodyPr lIns="0" tIns="0" rIns="0" bIns="0" rtlCol="0" anchor="t">
            <a:spAutoFit/>
          </a:bodyPr>
          <a:lstStyle/>
          <a:p>
            <a:pPr algn="ctr">
              <a:lnSpc>
                <a:spcPts val="4320"/>
              </a:lnSpc>
            </a:pPr>
            <a:r>
              <a:rPr lang="en-US" sz="3200">
                <a:solidFill>
                  <a:srgbClr val="FFFFFF"/>
                </a:solidFill>
                <a:latin typeface="Arimo"/>
                <a:ea typeface="Arimo"/>
                <a:cs typeface="Arimo"/>
                <a:sym typeface="Arimo"/>
              </a:rPr>
              <a:t> Project Planning</a:t>
            </a:r>
          </a:p>
        </p:txBody>
      </p:sp>
      <p:sp>
        <p:nvSpPr>
          <p:cNvPr id="31" name="TextBox 31"/>
          <p:cNvSpPr txBox="1"/>
          <p:nvPr/>
        </p:nvSpPr>
        <p:spPr>
          <a:xfrm>
            <a:off x="3106190" y="7867689"/>
            <a:ext cx="4324895" cy="1058431"/>
          </a:xfrm>
          <a:prstGeom prst="rect">
            <a:avLst/>
          </a:prstGeom>
        </p:spPr>
        <p:txBody>
          <a:bodyPr wrap="square" lIns="0" tIns="0" rIns="0" bIns="0" rtlCol="0" anchor="t">
            <a:spAutoFit/>
          </a:bodyPr>
          <a:lstStyle/>
          <a:p>
            <a:pPr algn="ctr">
              <a:lnSpc>
                <a:spcPts val="4320"/>
              </a:lnSpc>
            </a:pPr>
            <a:r>
              <a:rPr lang="en-US" sz="3200">
                <a:solidFill>
                  <a:srgbClr val="FFFFFF"/>
                </a:solidFill>
                <a:latin typeface="Arimo"/>
                <a:ea typeface="Arimo"/>
                <a:cs typeface="Arimo"/>
                <a:sym typeface="Arimo"/>
              </a:rPr>
              <a:t>Data Prep &amp; Algorithm Development</a:t>
            </a:r>
          </a:p>
        </p:txBody>
      </p:sp>
      <p:sp>
        <p:nvSpPr>
          <p:cNvPr id="32" name="TextBox 32"/>
          <p:cNvSpPr txBox="1"/>
          <p:nvPr/>
        </p:nvSpPr>
        <p:spPr>
          <a:xfrm>
            <a:off x="5623453" y="2681972"/>
            <a:ext cx="4666257" cy="1058431"/>
          </a:xfrm>
          <a:prstGeom prst="rect">
            <a:avLst/>
          </a:prstGeom>
        </p:spPr>
        <p:txBody>
          <a:bodyPr lIns="0" tIns="0" rIns="0" bIns="0" rtlCol="0" anchor="t">
            <a:spAutoFit/>
          </a:bodyPr>
          <a:lstStyle/>
          <a:p>
            <a:pPr algn="ctr">
              <a:lnSpc>
                <a:spcPts val="4320"/>
              </a:lnSpc>
            </a:pPr>
            <a:r>
              <a:rPr lang="en-US" sz="3200">
                <a:solidFill>
                  <a:srgbClr val="FFFFFF"/>
                </a:solidFill>
                <a:latin typeface="Arimo"/>
                <a:ea typeface="Arimo"/>
                <a:cs typeface="Arimo"/>
                <a:sym typeface="Arimo"/>
              </a:rPr>
              <a:t>Prototype &amp; Software Development</a:t>
            </a:r>
          </a:p>
        </p:txBody>
      </p:sp>
      <p:sp>
        <p:nvSpPr>
          <p:cNvPr id="33" name="TextBox 33"/>
          <p:cNvSpPr txBox="1"/>
          <p:nvPr/>
        </p:nvSpPr>
        <p:spPr>
          <a:xfrm>
            <a:off x="1350726" y="6491825"/>
            <a:ext cx="2984826" cy="674608"/>
          </a:xfrm>
          <a:prstGeom prst="rect">
            <a:avLst/>
          </a:prstGeom>
        </p:spPr>
        <p:txBody>
          <a:bodyPr lIns="0" tIns="0" rIns="0" bIns="0" rtlCol="0" anchor="t">
            <a:spAutoFit/>
          </a:bodyPr>
          <a:lstStyle/>
          <a:p>
            <a:pPr algn="ctr">
              <a:lnSpc>
                <a:spcPts val="5759"/>
              </a:lnSpc>
            </a:pPr>
            <a:r>
              <a:rPr lang="en-US" sz="4000">
                <a:solidFill>
                  <a:srgbClr val="00CFCC"/>
                </a:solidFill>
                <a:latin typeface="Arimo"/>
                <a:ea typeface="Arimo"/>
                <a:cs typeface="Arimo"/>
                <a:sym typeface="Arimo"/>
              </a:rPr>
              <a:t> 2-3 weeks</a:t>
            </a:r>
          </a:p>
        </p:txBody>
      </p:sp>
      <p:sp>
        <p:nvSpPr>
          <p:cNvPr id="34" name="TextBox 34"/>
          <p:cNvSpPr txBox="1"/>
          <p:nvPr/>
        </p:nvSpPr>
        <p:spPr>
          <a:xfrm>
            <a:off x="3754996" y="4213405"/>
            <a:ext cx="3411487" cy="674608"/>
          </a:xfrm>
          <a:prstGeom prst="rect">
            <a:avLst/>
          </a:prstGeom>
        </p:spPr>
        <p:txBody>
          <a:bodyPr lIns="0" tIns="0" rIns="0" bIns="0" rtlCol="0" anchor="t">
            <a:spAutoFit/>
          </a:bodyPr>
          <a:lstStyle/>
          <a:p>
            <a:pPr algn="ctr">
              <a:lnSpc>
                <a:spcPts val="5759"/>
              </a:lnSpc>
            </a:pPr>
            <a:r>
              <a:rPr lang="en-US" sz="4000">
                <a:solidFill>
                  <a:srgbClr val="E898AC"/>
                </a:solidFill>
                <a:latin typeface="Arimo"/>
                <a:ea typeface="Arimo"/>
                <a:cs typeface="Arimo"/>
                <a:sym typeface="Arimo"/>
              </a:rPr>
              <a:t>8-10 weeks</a:t>
            </a:r>
          </a:p>
        </p:txBody>
      </p:sp>
      <p:sp>
        <p:nvSpPr>
          <p:cNvPr id="35" name="TextBox 35"/>
          <p:cNvSpPr txBox="1"/>
          <p:nvPr/>
        </p:nvSpPr>
        <p:spPr>
          <a:xfrm>
            <a:off x="6075755" y="6491825"/>
            <a:ext cx="3824540" cy="674608"/>
          </a:xfrm>
          <a:prstGeom prst="rect">
            <a:avLst/>
          </a:prstGeom>
        </p:spPr>
        <p:txBody>
          <a:bodyPr lIns="0" tIns="0" rIns="0" bIns="0" rtlCol="0" anchor="t">
            <a:spAutoFit/>
          </a:bodyPr>
          <a:lstStyle/>
          <a:p>
            <a:pPr algn="ctr">
              <a:lnSpc>
                <a:spcPts val="5759"/>
              </a:lnSpc>
            </a:pPr>
            <a:r>
              <a:rPr lang="en-US" sz="4000">
                <a:solidFill>
                  <a:srgbClr val="FF9973"/>
                </a:solidFill>
                <a:latin typeface="Arimo"/>
                <a:ea typeface="Arimo"/>
                <a:cs typeface="Arimo"/>
                <a:sym typeface="Arimo"/>
              </a:rPr>
              <a:t>10-12 weeks</a:t>
            </a:r>
          </a:p>
        </p:txBody>
      </p:sp>
      <p:sp>
        <p:nvSpPr>
          <p:cNvPr id="36" name="Freeform 36"/>
          <p:cNvSpPr/>
          <p:nvPr/>
        </p:nvSpPr>
        <p:spPr>
          <a:xfrm>
            <a:off x="16881219" y="8662588"/>
            <a:ext cx="1011532" cy="1011532"/>
          </a:xfrm>
          <a:custGeom>
            <a:avLst/>
            <a:gdLst/>
            <a:ahLst/>
            <a:cxnLst/>
            <a:rect l="l" t="t" r="r" b="b"/>
            <a:pathLst>
              <a:path w="1011532" h="1011532">
                <a:moveTo>
                  <a:pt x="0" y="0"/>
                </a:moveTo>
                <a:lnTo>
                  <a:pt x="1011533" y="0"/>
                </a:lnTo>
                <a:lnTo>
                  <a:pt x="1011533" y="1011532"/>
                </a:lnTo>
                <a:lnTo>
                  <a:pt x="0" y="1011532"/>
                </a:lnTo>
                <a:lnTo>
                  <a:pt x="0" y="0"/>
                </a:lnTo>
                <a:close/>
              </a:path>
            </a:pathLst>
          </a:custGeom>
          <a:blipFill>
            <a:blip r:embed="rId9"/>
            <a:stretch>
              <a:fillRect/>
            </a:stretch>
          </a:blipFill>
        </p:spPr>
        <p:txBody>
          <a:bodyPr/>
          <a:lstStyle/>
          <a:p>
            <a:endParaRPr lang="en-GB"/>
          </a:p>
        </p:txBody>
      </p:sp>
      <p:sp>
        <p:nvSpPr>
          <p:cNvPr id="37" name="TextBox 37"/>
          <p:cNvSpPr txBox="1"/>
          <p:nvPr/>
        </p:nvSpPr>
        <p:spPr>
          <a:xfrm>
            <a:off x="15256753" y="9576405"/>
            <a:ext cx="4260464" cy="608256"/>
          </a:xfrm>
          <a:prstGeom prst="rect">
            <a:avLst/>
          </a:prstGeom>
        </p:spPr>
        <p:txBody>
          <a:bodyPr lIns="0" tIns="0" rIns="0" bIns="0" rtlCol="0" anchor="t">
            <a:spAutoFit/>
          </a:bodyPr>
          <a:lstStyle/>
          <a:p>
            <a:pPr algn="ctr">
              <a:lnSpc>
                <a:spcPts val="4668"/>
              </a:lnSpc>
            </a:pPr>
            <a:r>
              <a:rPr lang="en-US" sz="3890" b="1">
                <a:solidFill>
                  <a:srgbClr val="FFFFFF"/>
                </a:solidFill>
                <a:latin typeface="Arimo Bold"/>
                <a:ea typeface="Arimo Bold"/>
                <a:cs typeface="Arimo Bold"/>
                <a:sym typeface="Arimo Bold"/>
              </a:rPr>
              <a:t>iKey</a:t>
            </a:r>
          </a:p>
        </p:txBody>
      </p:sp>
      <p:sp>
        <p:nvSpPr>
          <p:cNvPr id="38" name="AutoShape 22">
            <a:extLst>
              <a:ext uri="{FF2B5EF4-FFF2-40B4-BE49-F238E27FC236}">
                <a16:creationId xmlns:a16="http://schemas.microsoft.com/office/drawing/2014/main" id="{B200589B-7D8B-5830-3C39-74665A182A9E}"/>
              </a:ext>
            </a:extLst>
          </p:cNvPr>
          <p:cNvSpPr/>
          <p:nvPr/>
        </p:nvSpPr>
        <p:spPr>
          <a:xfrm flipH="1" flipV="1">
            <a:off x="10455898" y="5934049"/>
            <a:ext cx="33429" cy="1830329"/>
          </a:xfrm>
          <a:prstGeom prst="line">
            <a:avLst/>
          </a:prstGeom>
          <a:ln w="19050" cap="rnd">
            <a:solidFill>
              <a:srgbClr val="FFD6E1"/>
            </a:solidFill>
            <a:prstDash val="solid"/>
            <a:headEnd type="none" w="sm" len="sm"/>
            <a:tailEnd type="none" w="sm" len="sm"/>
          </a:ln>
        </p:spPr>
        <p:txBody>
          <a:bodyPr/>
          <a:lstStyle/>
          <a:p>
            <a:endParaRPr lang="en-GB"/>
          </a:p>
        </p:txBody>
      </p:sp>
      <p:sp>
        <p:nvSpPr>
          <p:cNvPr id="39" name="Freeform 27">
            <a:extLst>
              <a:ext uri="{FF2B5EF4-FFF2-40B4-BE49-F238E27FC236}">
                <a16:creationId xmlns:a16="http://schemas.microsoft.com/office/drawing/2014/main" id="{AF352028-9236-D402-05FF-CF0B3254E073}"/>
              </a:ext>
            </a:extLst>
          </p:cNvPr>
          <p:cNvSpPr/>
          <p:nvPr/>
        </p:nvSpPr>
        <p:spPr>
          <a:xfrm>
            <a:off x="10074423" y="5472225"/>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0" name="TextBox 30">
            <a:extLst>
              <a:ext uri="{FF2B5EF4-FFF2-40B4-BE49-F238E27FC236}">
                <a16:creationId xmlns:a16="http://schemas.microsoft.com/office/drawing/2014/main" id="{54DAF5CC-0644-533A-DAA1-7E6EBB0EB32A}"/>
              </a:ext>
            </a:extLst>
          </p:cNvPr>
          <p:cNvSpPr txBox="1"/>
          <p:nvPr/>
        </p:nvSpPr>
        <p:spPr>
          <a:xfrm>
            <a:off x="8564875" y="7825086"/>
            <a:ext cx="4073500" cy="1102866"/>
          </a:xfrm>
          <a:prstGeom prst="rect">
            <a:avLst/>
          </a:prstGeom>
        </p:spPr>
        <p:txBody>
          <a:bodyPr lIns="0" tIns="0" rIns="0" bIns="0" rtlCol="0" anchor="t">
            <a:spAutoFit/>
          </a:bodyPr>
          <a:lstStyle/>
          <a:p>
            <a:pPr algn="ctr">
              <a:lnSpc>
                <a:spcPts val="4320"/>
              </a:lnSpc>
            </a:pPr>
            <a:r>
              <a:rPr lang="en-US" sz="3200">
                <a:solidFill>
                  <a:srgbClr val="FFFFFF"/>
                </a:solidFill>
                <a:latin typeface="Canva Sans"/>
                <a:ea typeface="Canva Sans"/>
                <a:cs typeface="Canva Sans"/>
                <a:sym typeface="Canva Sans"/>
              </a:rPr>
              <a:t>UI/UX &amp; System Integration</a:t>
            </a:r>
          </a:p>
        </p:txBody>
      </p:sp>
      <p:sp>
        <p:nvSpPr>
          <p:cNvPr id="41" name="TextBox 33">
            <a:extLst>
              <a:ext uri="{FF2B5EF4-FFF2-40B4-BE49-F238E27FC236}">
                <a16:creationId xmlns:a16="http://schemas.microsoft.com/office/drawing/2014/main" id="{43BBA59A-270A-1383-3977-268F6BC66F6B}"/>
              </a:ext>
            </a:extLst>
          </p:cNvPr>
          <p:cNvSpPr txBox="1"/>
          <p:nvPr/>
        </p:nvSpPr>
        <p:spPr>
          <a:xfrm>
            <a:off x="8955510" y="4299475"/>
            <a:ext cx="2984826" cy="674608"/>
          </a:xfrm>
          <a:prstGeom prst="rect">
            <a:avLst/>
          </a:prstGeom>
        </p:spPr>
        <p:txBody>
          <a:bodyPr lIns="0" tIns="0" rIns="0" bIns="0" rtlCol="0" anchor="t">
            <a:spAutoFit/>
          </a:bodyPr>
          <a:lstStyle/>
          <a:p>
            <a:pPr algn="ctr">
              <a:lnSpc>
                <a:spcPts val="5759"/>
              </a:lnSpc>
            </a:pPr>
            <a:r>
              <a:rPr lang="en-US" sz="4000">
                <a:solidFill>
                  <a:srgbClr val="00CFCC"/>
                </a:solidFill>
                <a:latin typeface="Arimo"/>
                <a:ea typeface="Arimo"/>
                <a:cs typeface="Arimo"/>
                <a:sym typeface="Arimo"/>
              </a:rPr>
              <a:t>6-8 weeks</a:t>
            </a:r>
          </a:p>
        </p:txBody>
      </p:sp>
      <p:sp>
        <p:nvSpPr>
          <p:cNvPr id="42" name="AutoShape 23">
            <a:extLst>
              <a:ext uri="{FF2B5EF4-FFF2-40B4-BE49-F238E27FC236}">
                <a16:creationId xmlns:a16="http://schemas.microsoft.com/office/drawing/2014/main" id="{0B191290-1B5A-2049-518A-9613416F6C21}"/>
              </a:ext>
            </a:extLst>
          </p:cNvPr>
          <p:cNvSpPr/>
          <p:nvPr/>
        </p:nvSpPr>
        <p:spPr>
          <a:xfrm>
            <a:off x="12975945" y="3903770"/>
            <a:ext cx="29060" cy="1772517"/>
          </a:xfrm>
          <a:prstGeom prst="line">
            <a:avLst/>
          </a:prstGeom>
          <a:ln w="19050" cap="rnd">
            <a:solidFill>
              <a:srgbClr val="FFD6E1"/>
            </a:solidFill>
            <a:prstDash val="solid"/>
            <a:headEnd type="none" w="sm" len="sm"/>
            <a:tailEnd type="none" w="sm" len="sm"/>
          </a:ln>
        </p:spPr>
        <p:txBody>
          <a:bodyPr/>
          <a:lstStyle/>
          <a:p>
            <a:endParaRPr lang="en-GB"/>
          </a:p>
        </p:txBody>
      </p:sp>
      <p:sp>
        <p:nvSpPr>
          <p:cNvPr id="43" name="Freeform 28">
            <a:extLst>
              <a:ext uri="{FF2B5EF4-FFF2-40B4-BE49-F238E27FC236}">
                <a16:creationId xmlns:a16="http://schemas.microsoft.com/office/drawing/2014/main" id="{1C513815-3325-2F3F-8493-D140E87A43C6}"/>
              </a:ext>
            </a:extLst>
          </p:cNvPr>
          <p:cNvSpPr/>
          <p:nvPr/>
        </p:nvSpPr>
        <p:spPr>
          <a:xfrm>
            <a:off x="12640830" y="5462700"/>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4" name="TextBox 31">
            <a:extLst>
              <a:ext uri="{FF2B5EF4-FFF2-40B4-BE49-F238E27FC236}">
                <a16:creationId xmlns:a16="http://schemas.microsoft.com/office/drawing/2014/main" id="{5D0EC771-A374-7CE4-6A8F-A710DE9738AD}"/>
              </a:ext>
            </a:extLst>
          </p:cNvPr>
          <p:cNvSpPr txBox="1"/>
          <p:nvPr/>
        </p:nvSpPr>
        <p:spPr>
          <a:xfrm>
            <a:off x="10563691" y="3115298"/>
            <a:ext cx="4882627" cy="506998"/>
          </a:xfrm>
          <a:prstGeom prst="rect">
            <a:avLst/>
          </a:prstGeom>
        </p:spPr>
        <p:txBody>
          <a:bodyPr lIns="0" tIns="0" rIns="0" bIns="0" rtlCol="0" anchor="t">
            <a:spAutoFit/>
          </a:bodyPr>
          <a:lstStyle/>
          <a:p>
            <a:pPr algn="ctr">
              <a:lnSpc>
                <a:spcPts val="4320"/>
              </a:lnSpc>
            </a:pPr>
            <a:r>
              <a:rPr lang="en-US" sz="3200">
                <a:solidFill>
                  <a:srgbClr val="FFFFFF"/>
                </a:solidFill>
                <a:latin typeface="Arimo"/>
                <a:ea typeface="Arimo"/>
                <a:cs typeface="Arimo"/>
                <a:sym typeface="Arimo"/>
              </a:rPr>
              <a:t>Launch &amp; Outreach</a:t>
            </a:r>
          </a:p>
        </p:txBody>
      </p:sp>
      <p:sp>
        <p:nvSpPr>
          <p:cNvPr id="45" name="TextBox 34">
            <a:extLst>
              <a:ext uri="{FF2B5EF4-FFF2-40B4-BE49-F238E27FC236}">
                <a16:creationId xmlns:a16="http://schemas.microsoft.com/office/drawing/2014/main" id="{4D911D81-CD15-7DE1-753E-D6AB5753A1AD}"/>
              </a:ext>
            </a:extLst>
          </p:cNvPr>
          <p:cNvSpPr txBox="1"/>
          <p:nvPr/>
        </p:nvSpPr>
        <p:spPr>
          <a:xfrm>
            <a:off x="11335144" y="6487194"/>
            <a:ext cx="3411487" cy="674608"/>
          </a:xfrm>
          <a:prstGeom prst="rect">
            <a:avLst/>
          </a:prstGeom>
        </p:spPr>
        <p:txBody>
          <a:bodyPr lIns="0" tIns="0" rIns="0" bIns="0" rtlCol="0" anchor="t">
            <a:spAutoFit/>
          </a:bodyPr>
          <a:lstStyle/>
          <a:p>
            <a:pPr algn="ctr">
              <a:lnSpc>
                <a:spcPts val="5759"/>
              </a:lnSpc>
            </a:pPr>
            <a:r>
              <a:rPr lang="en-US" sz="4000">
                <a:solidFill>
                  <a:srgbClr val="E898AC"/>
                </a:solidFill>
                <a:latin typeface="Arimo"/>
                <a:ea typeface="Arimo"/>
                <a:cs typeface="Arimo"/>
                <a:sym typeface="Arimo"/>
              </a:rPr>
              <a:t>4-6 weeks</a:t>
            </a:r>
          </a:p>
        </p:txBody>
      </p:sp>
      <p:sp>
        <p:nvSpPr>
          <p:cNvPr id="46" name="AutoShape 24">
            <a:extLst>
              <a:ext uri="{FF2B5EF4-FFF2-40B4-BE49-F238E27FC236}">
                <a16:creationId xmlns:a16="http://schemas.microsoft.com/office/drawing/2014/main" id="{B7AFB8E5-DA82-20EE-E86A-45EB323251A0}"/>
              </a:ext>
            </a:extLst>
          </p:cNvPr>
          <p:cNvSpPr/>
          <p:nvPr/>
        </p:nvSpPr>
        <p:spPr>
          <a:xfrm flipH="1" flipV="1">
            <a:off x="15617313" y="5738349"/>
            <a:ext cx="33430" cy="2026030"/>
          </a:xfrm>
          <a:prstGeom prst="line">
            <a:avLst/>
          </a:prstGeom>
          <a:ln w="19050" cap="rnd">
            <a:solidFill>
              <a:srgbClr val="FFD6E1"/>
            </a:solidFill>
            <a:prstDash val="solid"/>
            <a:headEnd type="none" w="sm" len="sm"/>
            <a:tailEnd type="none" w="sm" len="sm"/>
          </a:ln>
        </p:spPr>
        <p:txBody>
          <a:bodyPr/>
          <a:lstStyle/>
          <a:p>
            <a:endParaRPr lang="en-GB"/>
          </a:p>
        </p:txBody>
      </p:sp>
      <p:sp>
        <p:nvSpPr>
          <p:cNvPr id="47" name="Freeform 29">
            <a:extLst>
              <a:ext uri="{FF2B5EF4-FFF2-40B4-BE49-F238E27FC236}">
                <a16:creationId xmlns:a16="http://schemas.microsoft.com/office/drawing/2014/main" id="{3577D851-CB83-36C3-2C47-EAEA77EFFDC8}"/>
              </a:ext>
            </a:extLst>
          </p:cNvPr>
          <p:cNvSpPr/>
          <p:nvPr/>
        </p:nvSpPr>
        <p:spPr>
          <a:xfrm>
            <a:off x="15263533" y="5472225"/>
            <a:ext cx="747000" cy="747000"/>
          </a:xfrm>
          <a:custGeom>
            <a:avLst/>
            <a:gdLst/>
            <a:ahLst/>
            <a:cxnLst/>
            <a:rect l="l" t="t" r="r" b="b"/>
            <a:pathLst>
              <a:path w="747000" h="747000">
                <a:moveTo>
                  <a:pt x="0" y="0"/>
                </a:moveTo>
                <a:lnTo>
                  <a:pt x="747000" y="0"/>
                </a:lnTo>
                <a:lnTo>
                  <a:pt x="747000" y="747000"/>
                </a:lnTo>
                <a:lnTo>
                  <a:pt x="0" y="747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48" name="TextBox 32">
            <a:extLst>
              <a:ext uri="{FF2B5EF4-FFF2-40B4-BE49-F238E27FC236}">
                <a16:creationId xmlns:a16="http://schemas.microsoft.com/office/drawing/2014/main" id="{7ED1CE7B-FE47-3B18-0FE8-E0B8C7B74C06}"/>
              </a:ext>
            </a:extLst>
          </p:cNvPr>
          <p:cNvSpPr txBox="1"/>
          <p:nvPr/>
        </p:nvSpPr>
        <p:spPr>
          <a:xfrm>
            <a:off x="13815878" y="7848991"/>
            <a:ext cx="3602869" cy="1058431"/>
          </a:xfrm>
          <a:prstGeom prst="rect">
            <a:avLst/>
          </a:prstGeom>
        </p:spPr>
        <p:txBody>
          <a:bodyPr wrap="square" lIns="0" tIns="0" rIns="0" bIns="0" rtlCol="0" anchor="t">
            <a:spAutoFit/>
          </a:bodyPr>
          <a:lstStyle/>
          <a:p>
            <a:pPr algn="ctr">
              <a:lnSpc>
                <a:spcPts val="4320"/>
              </a:lnSpc>
            </a:pPr>
            <a:r>
              <a:rPr lang="en-US" sz="3200">
                <a:solidFill>
                  <a:srgbClr val="FFFFFF"/>
                </a:solidFill>
                <a:latin typeface="Arimo"/>
                <a:ea typeface="Arimo"/>
                <a:cs typeface="Arimo"/>
                <a:sym typeface="Arimo"/>
              </a:rPr>
              <a:t>Ongoing Support &amp; Maintenance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716494" y="2761338"/>
            <a:ext cx="261520" cy="262030"/>
            <a:chOff x="0" y="0"/>
            <a:chExt cx="348693" cy="349373"/>
          </a:xfrm>
        </p:grpSpPr>
        <p:sp>
          <p:nvSpPr>
            <p:cNvPr id="3" name="Freeform 3"/>
            <p:cNvSpPr/>
            <p:nvPr/>
          </p:nvSpPr>
          <p:spPr>
            <a:xfrm>
              <a:off x="127" y="0"/>
              <a:ext cx="348615" cy="349250"/>
            </a:xfrm>
            <a:custGeom>
              <a:avLst/>
              <a:gdLst/>
              <a:ahLst/>
              <a:cxnLst/>
              <a:rect l="l" t="t" r="r" b="b"/>
              <a:pathLst>
                <a:path w="348615" h="349250">
                  <a:moveTo>
                    <a:pt x="0" y="0"/>
                  </a:moveTo>
                  <a:lnTo>
                    <a:pt x="0" y="349250"/>
                  </a:lnTo>
                  <a:lnTo>
                    <a:pt x="348615" y="349250"/>
                  </a:lnTo>
                  <a:lnTo>
                    <a:pt x="348615" y="0"/>
                  </a:lnTo>
                  <a:close/>
                </a:path>
              </a:pathLst>
            </a:custGeom>
            <a:solidFill>
              <a:srgbClr val="E898AC"/>
            </a:solidFill>
          </p:spPr>
          <p:txBody>
            <a:bodyPr/>
            <a:lstStyle/>
            <a:p>
              <a:endParaRPr lang="en-GB"/>
            </a:p>
          </p:txBody>
        </p:sp>
      </p:grpSp>
      <p:grpSp>
        <p:nvGrpSpPr>
          <p:cNvPr id="4" name="Group 4"/>
          <p:cNvGrpSpPr/>
          <p:nvPr/>
        </p:nvGrpSpPr>
        <p:grpSpPr>
          <a:xfrm>
            <a:off x="3604896" y="8680374"/>
            <a:ext cx="262030" cy="262030"/>
            <a:chOff x="0" y="0"/>
            <a:chExt cx="349373" cy="349373"/>
          </a:xfrm>
        </p:grpSpPr>
        <p:sp>
          <p:nvSpPr>
            <p:cNvPr id="5" name="Freeform 5"/>
            <p:cNvSpPr/>
            <p:nvPr/>
          </p:nvSpPr>
          <p:spPr>
            <a:xfrm>
              <a:off x="127" y="0"/>
              <a:ext cx="349250" cy="349250"/>
            </a:xfrm>
            <a:custGeom>
              <a:avLst/>
              <a:gdLst/>
              <a:ahLst/>
              <a:cxnLst/>
              <a:rect l="l" t="t" r="r" b="b"/>
              <a:pathLst>
                <a:path w="349250" h="349250">
                  <a:moveTo>
                    <a:pt x="0" y="0"/>
                  </a:moveTo>
                  <a:lnTo>
                    <a:pt x="0" y="349250"/>
                  </a:lnTo>
                  <a:lnTo>
                    <a:pt x="349250" y="349250"/>
                  </a:lnTo>
                  <a:lnTo>
                    <a:pt x="349250" y="0"/>
                  </a:lnTo>
                  <a:close/>
                </a:path>
              </a:pathLst>
            </a:custGeom>
            <a:solidFill>
              <a:srgbClr val="E898AC"/>
            </a:solidFill>
          </p:spPr>
          <p:txBody>
            <a:bodyPr/>
            <a:lstStyle/>
            <a:p>
              <a:endParaRPr lang="en-GB"/>
            </a:p>
          </p:txBody>
        </p:sp>
      </p:grpSp>
      <p:grpSp>
        <p:nvGrpSpPr>
          <p:cNvPr id="6" name="Group 6"/>
          <p:cNvGrpSpPr/>
          <p:nvPr/>
        </p:nvGrpSpPr>
        <p:grpSpPr>
          <a:xfrm>
            <a:off x="14393242" y="1619082"/>
            <a:ext cx="262030" cy="262030"/>
            <a:chOff x="0" y="0"/>
            <a:chExt cx="349373" cy="349373"/>
          </a:xfrm>
        </p:grpSpPr>
        <p:sp>
          <p:nvSpPr>
            <p:cNvPr id="7" name="Freeform 7"/>
            <p:cNvSpPr/>
            <p:nvPr/>
          </p:nvSpPr>
          <p:spPr>
            <a:xfrm>
              <a:off x="0" y="127"/>
              <a:ext cx="349250" cy="349250"/>
            </a:xfrm>
            <a:custGeom>
              <a:avLst/>
              <a:gdLst/>
              <a:ahLst/>
              <a:cxnLst/>
              <a:rect l="l" t="t" r="r" b="b"/>
              <a:pathLst>
                <a:path w="349250" h="349250">
                  <a:moveTo>
                    <a:pt x="0" y="0"/>
                  </a:moveTo>
                  <a:lnTo>
                    <a:pt x="0" y="349250"/>
                  </a:lnTo>
                  <a:lnTo>
                    <a:pt x="349250" y="349250"/>
                  </a:lnTo>
                  <a:lnTo>
                    <a:pt x="349250" y="0"/>
                  </a:lnTo>
                  <a:close/>
                </a:path>
              </a:pathLst>
            </a:custGeom>
            <a:solidFill>
              <a:srgbClr val="E898AC"/>
            </a:solidFill>
          </p:spPr>
          <p:txBody>
            <a:bodyPr/>
            <a:lstStyle/>
            <a:p>
              <a:endParaRPr lang="en-GB"/>
            </a:p>
          </p:txBody>
        </p:sp>
      </p:grpSp>
      <p:grpSp>
        <p:nvGrpSpPr>
          <p:cNvPr id="8" name="Group 8"/>
          <p:cNvGrpSpPr/>
          <p:nvPr/>
        </p:nvGrpSpPr>
        <p:grpSpPr>
          <a:xfrm>
            <a:off x="15649995" y="8008071"/>
            <a:ext cx="217542" cy="218050"/>
            <a:chOff x="0" y="0"/>
            <a:chExt cx="290056" cy="290733"/>
          </a:xfrm>
        </p:grpSpPr>
        <p:sp>
          <p:nvSpPr>
            <p:cNvPr id="9" name="Freeform 9"/>
            <p:cNvSpPr/>
            <p:nvPr/>
          </p:nvSpPr>
          <p:spPr>
            <a:xfrm>
              <a:off x="127" y="0"/>
              <a:ext cx="289941" cy="290576"/>
            </a:xfrm>
            <a:custGeom>
              <a:avLst/>
              <a:gdLst/>
              <a:ahLst/>
              <a:cxnLst/>
              <a:rect l="l" t="t" r="r" b="b"/>
              <a:pathLst>
                <a:path w="289941" h="290576">
                  <a:moveTo>
                    <a:pt x="3937" y="0"/>
                  </a:moveTo>
                  <a:lnTo>
                    <a:pt x="286004" y="0"/>
                  </a:lnTo>
                  <a:cubicBezTo>
                    <a:pt x="288163" y="0"/>
                    <a:pt x="289941" y="1778"/>
                    <a:pt x="289941" y="3937"/>
                  </a:cubicBezTo>
                  <a:lnTo>
                    <a:pt x="289941" y="286639"/>
                  </a:lnTo>
                  <a:cubicBezTo>
                    <a:pt x="289941" y="288798"/>
                    <a:pt x="288163" y="290576"/>
                    <a:pt x="286004" y="290576"/>
                  </a:cubicBezTo>
                  <a:lnTo>
                    <a:pt x="3937" y="290576"/>
                  </a:lnTo>
                  <a:cubicBezTo>
                    <a:pt x="1778" y="290576"/>
                    <a:pt x="0" y="288798"/>
                    <a:pt x="0" y="286639"/>
                  </a:cubicBezTo>
                  <a:lnTo>
                    <a:pt x="0" y="3937"/>
                  </a:lnTo>
                  <a:cubicBezTo>
                    <a:pt x="0" y="1778"/>
                    <a:pt x="1778" y="0"/>
                    <a:pt x="3937" y="0"/>
                  </a:cubicBezTo>
                  <a:moveTo>
                    <a:pt x="3937" y="7874"/>
                  </a:moveTo>
                  <a:lnTo>
                    <a:pt x="3937" y="3937"/>
                  </a:lnTo>
                  <a:lnTo>
                    <a:pt x="7874" y="3937"/>
                  </a:lnTo>
                  <a:lnTo>
                    <a:pt x="7874" y="286639"/>
                  </a:lnTo>
                  <a:lnTo>
                    <a:pt x="3937" y="286639"/>
                  </a:lnTo>
                  <a:lnTo>
                    <a:pt x="3937" y="282702"/>
                  </a:lnTo>
                  <a:lnTo>
                    <a:pt x="286004" y="282702"/>
                  </a:lnTo>
                  <a:lnTo>
                    <a:pt x="286004" y="286639"/>
                  </a:lnTo>
                  <a:lnTo>
                    <a:pt x="282067" y="286639"/>
                  </a:lnTo>
                  <a:lnTo>
                    <a:pt x="282067" y="3937"/>
                  </a:lnTo>
                  <a:lnTo>
                    <a:pt x="286004" y="3937"/>
                  </a:lnTo>
                  <a:lnTo>
                    <a:pt x="286004" y="7874"/>
                  </a:lnTo>
                  <a:lnTo>
                    <a:pt x="3937" y="7874"/>
                  </a:lnTo>
                  <a:close/>
                </a:path>
              </a:pathLst>
            </a:custGeom>
            <a:solidFill>
              <a:srgbClr val="E898AC"/>
            </a:solidFill>
          </p:spPr>
          <p:txBody>
            <a:bodyPr/>
            <a:lstStyle/>
            <a:p>
              <a:endParaRPr lang="en-GB"/>
            </a:p>
          </p:txBody>
        </p:sp>
      </p:grpSp>
      <p:grpSp>
        <p:nvGrpSpPr>
          <p:cNvPr id="10" name="Group 10"/>
          <p:cNvGrpSpPr/>
          <p:nvPr/>
        </p:nvGrpSpPr>
        <p:grpSpPr>
          <a:xfrm>
            <a:off x="13338119" y="6215537"/>
            <a:ext cx="127544" cy="127544"/>
            <a:chOff x="0" y="0"/>
            <a:chExt cx="170059" cy="170059"/>
          </a:xfrm>
        </p:grpSpPr>
        <p:sp>
          <p:nvSpPr>
            <p:cNvPr id="11" name="Freeform 11"/>
            <p:cNvSpPr/>
            <p:nvPr/>
          </p:nvSpPr>
          <p:spPr>
            <a:xfrm>
              <a:off x="0" y="127"/>
              <a:ext cx="169926" cy="169926"/>
            </a:xfrm>
            <a:custGeom>
              <a:avLst/>
              <a:gdLst/>
              <a:ahLst/>
              <a:cxnLst/>
              <a:rect l="l" t="t" r="r" b="b"/>
              <a:pathLst>
                <a:path w="169926" h="169926">
                  <a:moveTo>
                    <a:pt x="1778" y="0"/>
                  </a:moveTo>
                  <a:lnTo>
                    <a:pt x="168148" y="0"/>
                  </a:lnTo>
                  <a:cubicBezTo>
                    <a:pt x="169164" y="0"/>
                    <a:pt x="169926" y="762"/>
                    <a:pt x="169926" y="1778"/>
                  </a:cubicBezTo>
                  <a:lnTo>
                    <a:pt x="169926" y="168148"/>
                  </a:lnTo>
                  <a:cubicBezTo>
                    <a:pt x="169926" y="169164"/>
                    <a:pt x="169164" y="169926"/>
                    <a:pt x="168148" y="169926"/>
                  </a:cubicBezTo>
                  <a:lnTo>
                    <a:pt x="1778" y="169926"/>
                  </a:lnTo>
                  <a:cubicBezTo>
                    <a:pt x="762" y="169926"/>
                    <a:pt x="0" y="169164"/>
                    <a:pt x="0" y="168148"/>
                  </a:cubicBezTo>
                  <a:lnTo>
                    <a:pt x="0" y="1778"/>
                  </a:lnTo>
                  <a:cubicBezTo>
                    <a:pt x="0" y="762"/>
                    <a:pt x="762" y="0"/>
                    <a:pt x="1778" y="0"/>
                  </a:cubicBezTo>
                  <a:moveTo>
                    <a:pt x="1778" y="3683"/>
                  </a:moveTo>
                  <a:lnTo>
                    <a:pt x="1778" y="1778"/>
                  </a:lnTo>
                  <a:lnTo>
                    <a:pt x="3683" y="1778"/>
                  </a:lnTo>
                  <a:lnTo>
                    <a:pt x="3683" y="168148"/>
                  </a:lnTo>
                  <a:lnTo>
                    <a:pt x="1778" y="168148"/>
                  </a:lnTo>
                  <a:lnTo>
                    <a:pt x="1778" y="166243"/>
                  </a:lnTo>
                  <a:lnTo>
                    <a:pt x="168148" y="166243"/>
                  </a:lnTo>
                  <a:lnTo>
                    <a:pt x="168148" y="168021"/>
                  </a:lnTo>
                  <a:lnTo>
                    <a:pt x="166370" y="168021"/>
                  </a:lnTo>
                  <a:lnTo>
                    <a:pt x="166370" y="1778"/>
                  </a:lnTo>
                  <a:lnTo>
                    <a:pt x="168148" y="1778"/>
                  </a:lnTo>
                  <a:lnTo>
                    <a:pt x="168148" y="3556"/>
                  </a:lnTo>
                  <a:lnTo>
                    <a:pt x="1778" y="3556"/>
                  </a:lnTo>
                  <a:close/>
                </a:path>
              </a:pathLst>
            </a:custGeom>
            <a:solidFill>
              <a:srgbClr val="E898AC"/>
            </a:solidFill>
          </p:spPr>
          <p:txBody>
            <a:bodyPr/>
            <a:lstStyle/>
            <a:p>
              <a:endParaRPr lang="en-GB"/>
            </a:p>
          </p:txBody>
        </p:sp>
      </p:grpSp>
      <p:grpSp>
        <p:nvGrpSpPr>
          <p:cNvPr id="12" name="Group 12"/>
          <p:cNvGrpSpPr/>
          <p:nvPr/>
        </p:nvGrpSpPr>
        <p:grpSpPr>
          <a:xfrm>
            <a:off x="4251571" y="5058601"/>
            <a:ext cx="230546" cy="231056"/>
            <a:chOff x="0" y="0"/>
            <a:chExt cx="307395" cy="308075"/>
          </a:xfrm>
        </p:grpSpPr>
        <p:sp>
          <p:nvSpPr>
            <p:cNvPr id="13" name="Freeform 13"/>
            <p:cNvSpPr/>
            <p:nvPr/>
          </p:nvSpPr>
          <p:spPr>
            <a:xfrm>
              <a:off x="127" y="127"/>
              <a:ext cx="307213" cy="307975"/>
            </a:xfrm>
            <a:custGeom>
              <a:avLst/>
              <a:gdLst/>
              <a:ahLst/>
              <a:cxnLst/>
              <a:rect l="l" t="t" r="r" b="b"/>
              <a:pathLst>
                <a:path w="307213" h="307975">
                  <a:moveTo>
                    <a:pt x="3937" y="0"/>
                  </a:moveTo>
                  <a:lnTo>
                    <a:pt x="303276" y="0"/>
                  </a:lnTo>
                  <a:cubicBezTo>
                    <a:pt x="305435" y="0"/>
                    <a:pt x="307213" y="1778"/>
                    <a:pt x="307213" y="3937"/>
                  </a:cubicBezTo>
                  <a:lnTo>
                    <a:pt x="307213" y="304038"/>
                  </a:lnTo>
                  <a:cubicBezTo>
                    <a:pt x="307213" y="306197"/>
                    <a:pt x="305435" y="307975"/>
                    <a:pt x="303276" y="307975"/>
                  </a:cubicBezTo>
                  <a:lnTo>
                    <a:pt x="3937" y="307975"/>
                  </a:lnTo>
                  <a:cubicBezTo>
                    <a:pt x="1778" y="307975"/>
                    <a:pt x="0" y="306197"/>
                    <a:pt x="0" y="304038"/>
                  </a:cubicBezTo>
                  <a:lnTo>
                    <a:pt x="0" y="3937"/>
                  </a:lnTo>
                  <a:cubicBezTo>
                    <a:pt x="0" y="1778"/>
                    <a:pt x="1778" y="0"/>
                    <a:pt x="3937" y="0"/>
                  </a:cubicBezTo>
                  <a:moveTo>
                    <a:pt x="3937" y="7874"/>
                  </a:moveTo>
                  <a:lnTo>
                    <a:pt x="3937" y="3937"/>
                  </a:lnTo>
                  <a:lnTo>
                    <a:pt x="7874" y="3937"/>
                  </a:lnTo>
                  <a:lnTo>
                    <a:pt x="7874" y="304038"/>
                  </a:lnTo>
                  <a:lnTo>
                    <a:pt x="3937" y="304038"/>
                  </a:lnTo>
                  <a:lnTo>
                    <a:pt x="3937" y="300101"/>
                  </a:lnTo>
                  <a:lnTo>
                    <a:pt x="303276" y="300101"/>
                  </a:lnTo>
                  <a:lnTo>
                    <a:pt x="303276" y="304038"/>
                  </a:lnTo>
                  <a:lnTo>
                    <a:pt x="299339" y="304038"/>
                  </a:lnTo>
                  <a:lnTo>
                    <a:pt x="299339" y="3937"/>
                  </a:lnTo>
                  <a:lnTo>
                    <a:pt x="303276" y="3937"/>
                  </a:lnTo>
                  <a:lnTo>
                    <a:pt x="303276" y="7874"/>
                  </a:lnTo>
                  <a:lnTo>
                    <a:pt x="3937" y="7874"/>
                  </a:lnTo>
                  <a:close/>
                </a:path>
              </a:pathLst>
            </a:custGeom>
            <a:solidFill>
              <a:srgbClr val="00CFCC"/>
            </a:solidFill>
          </p:spPr>
          <p:txBody>
            <a:bodyPr/>
            <a:lstStyle/>
            <a:p>
              <a:endParaRPr lang="en-GB"/>
            </a:p>
          </p:txBody>
        </p:sp>
      </p:grpSp>
      <p:grpSp>
        <p:nvGrpSpPr>
          <p:cNvPr id="14" name="Group 14"/>
          <p:cNvGrpSpPr/>
          <p:nvPr/>
        </p:nvGrpSpPr>
        <p:grpSpPr>
          <a:xfrm>
            <a:off x="14837852" y="6481030"/>
            <a:ext cx="224596" cy="225106"/>
            <a:chOff x="0" y="0"/>
            <a:chExt cx="299461" cy="300141"/>
          </a:xfrm>
        </p:grpSpPr>
        <p:sp>
          <p:nvSpPr>
            <p:cNvPr id="15" name="Freeform 15"/>
            <p:cNvSpPr/>
            <p:nvPr/>
          </p:nvSpPr>
          <p:spPr>
            <a:xfrm>
              <a:off x="0" y="127"/>
              <a:ext cx="299466" cy="299974"/>
            </a:xfrm>
            <a:custGeom>
              <a:avLst/>
              <a:gdLst/>
              <a:ahLst/>
              <a:cxnLst/>
              <a:rect l="l" t="t" r="r" b="b"/>
              <a:pathLst>
                <a:path w="299466" h="299974">
                  <a:moveTo>
                    <a:pt x="0" y="0"/>
                  </a:moveTo>
                  <a:lnTo>
                    <a:pt x="0" y="299974"/>
                  </a:lnTo>
                  <a:lnTo>
                    <a:pt x="299466" y="299974"/>
                  </a:lnTo>
                  <a:lnTo>
                    <a:pt x="299466" y="0"/>
                  </a:lnTo>
                  <a:close/>
                </a:path>
              </a:pathLst>
            </a:custGeom>
            <a:solidFill>
              <a:srgbClr val="00CFCC"/>
            </a:solidFill>
          </p:spPr>
          <p:txBody>
            <a:bodyPr/>
            <a:lstStyle/>
            <a:p>
              <a:endParaRPr lang="en-GB"/>
            </a:p>
          </p:txBody>
        </p:sp>
      </p:grpSp>
      <p:grpSp>
        <p:nvGrpSpPr>
          <p:cNvPr id="16" name="Group 16"/>
          <p:cNvGrpSpPr/>
          <p:nvPr/>
        </p:nvGrpSpPr>
        <p:grpSpPr>
          <a:xfrm>
            <a:off x="15502548" y="2437168"/>
            <a:ext cx="173706" cy="173650"/>
            <a:chOff x="0" y="0"/>
            <a:chExt cx="231608" cy="231533"/>
          </a:xfrm>
        </p:grpSpPr>
        <p:sp>
          <p:nvSpPr>
            <p:cNvPr id="17" name="Freeform 17"/>
            <p:cNvSpPr/>
            <p:nvPr/>
          </p:nvSpPr>
          <p:spPr>
            <a:xfrm>
              <a:off x="127" y="0"/>
              <a:ext cx="231394" cy="231521"/>
            </a:xfrm>
            <a:custGeom>
              <a:avLst/>
              <a:gdLst/>
              <a:ahLst/>
              <a:cxnLst/>
              <a:rect l="l" t="t" r="r" b="b"/>
              <a:pathLst>
                <a:path w="231394" h="231521">
                  <a:moveTo>
                    <a:pt x="0" y="0"/>
                  </a:moveTo>
                  <a:lnTo>
                    <a:pt x="0" y="231521"/>
                  </a:lnTo>
                  <a:lnTo>
                    <a:pt x="231394" y="231521"/>
                  </a:lnTo>
                  <a:lnTo>
                    <a:pt x="231394" y="0"/>
                  </a:lnTo>
                  <a:close/>
                </a:path>
              </a:pathLst>
            </a:custGeom>
            <a:solidFill>
              <a:srgbClr val="FF9973"/>
            </a:solidFill>
          </p:spPr>
          <p:txBody>
            <a:bodyPr/>
            <a:lstStyle/>
            <a:p>
              <a:endParaRPr lang="en-GB"/>
            </a:p>
          </p:txBody>
        </p:sp>
      </p:grpSp>
      <p:sp>
        <p:nvSpPr>
          <p:cNvPr id="18" name="Freeform 18"/>
          <p:cNvSpPr/>
          <p:nvPr/>
        </p:nvSpPr>
        <p:spPr>
          <a:xfrm>
            <a:off x="13335044" y="-779368"/>
            <a:ext cx="296433" cy="4217290"/>
          </a:xfrm>
          <a:custGeom>
            <a:avLst/>
            <a:gdLst/>
            <a:ahLst/>
            <a:cxnLst/>
            <a:rect l="l" t="t" r="r" b="b"/>
            <a:pathLst>
              <a:path w="296433" h="4217290">
                <a:moveTo>
                  <a:pt x="0" y="0"/>
                </a:moveTo>
                <a:lnTo>
                  <a:pt x="296432" y="0"/>
                </a:lnTo>
                <a:lnTo>
                  <a:pt x="296432" y="4217290"/>
                </a:lnTo>
                <a:lnTo>
                  <a:pt x="0" y="4217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9" name="Freeform 19"/>
          <p:cNvSpPr/>
          <p:nvPr/>
        </p:nvSpPr>
        <p:spPr>
          <a:xfrm>
            <a:off x="3013854" y="1015498"/>
            <a:ext cx="419475" cy="5332420"/>
          </a:xfrm>
          <a:custGeom>
            <a:avLst/>
            <a:gdLst/>
            <a:ahLst/>
            <a:cxnLst/>
            <a:rect l="l" t="t" r="r" b="b"/>
            <a:pathLst>
              <a:path w="419475" h="5332420">
                <a:moveTo>
                  <a:pt x="0" y="0"/>
                </a:moveTo>
                <a:lnTo>
                  <a:pt x="419476" y="0"/>
                </a:lnTo>
                <a:lnTo>
                  <a:pt x="419476" y="5332420"/>
                </a:lnTo>
                <a:lnTo>
                  <a:pt x="0" y="53324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0" name="Freeform 20"/>
          <p:cNvSpPr/>
          <p:nvPr/>
        </p:nvSpPr>
        <p:spPr>
          <a:xfrm>
            <a:off x="770710" y="2761342"/>
            <a:ext cx="398474" cy="5657870"/>
          </a:xfrm>
          <a:custGeom>
            <a:avLst/>
            <a:gdLst/>
            <a:ahLst/>
            <a:cxnLst/>
            <a:rect l="l" t="t" r="r" b="b"/>
            <a:pathLst>
              <a:path w="398474" h="5657870">
                <a:moveTo>
                  <a:pt x="0" y="0"/>
                </a:moveTo>
                <a:lnTo>
                  <a:pt x="398474" y="0"/>
                </a:lnTo>
                <a:lnTo>
                  <a:pt x="398474" y="5657870"/>
                </a:lnTo>
                <a:lnTo>
                  <a:pt x="0" y="56578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21" name="Group 21"/>
          <p:cNvGrpSpPr/>
          <p:nvPr/>
        </p:nvGrpSpPr>
        <p:grpSpPr>
          <a:xfrm>
            <a:off x="2101184" y="6419292"/>
            <a:ext cx="18264" cy="5436914"/>
            <a:chOff x="0" y="0"/>
            <a:chExt cx="24352" cy="7249219"/>
          </a:xfrm>
        </p:grpSpPr>
        <p:sp>
          <p:nvSpPr>
            <p:cNvPr id="22" name="Freeform 22"/>
            <p:cNvSpPr/>
            <p:nvPr/>
          </p:nvSpPr>
          <p:spPr>
            <a:xfrm>
              <a:off x="127" y="127"/>
              <a:ext cx="24130" cy="7249033"/>
            </a:xfrm>
            <a:custGeom>
              <a:avLst/>
              <a:gdLst/>
              <a:ahLst/>
              <a:cxnLst/>
              <a:rect l="l" t="t" r="r" b="b"/>
              <a:pathLst>
                <a:path w="24130" h="7249033">
                  <a:moveTo>
                    <a:pt x="12446" y="0"/>
                  </a:moveTo>
                  <a:lnTo>
                    <a:pt x="0" y="7249033"/>
                  </a:lnTo>
                  <a:lnTo>
                    <a:pt x="24130" y="7249033"/>
                  </a:lnTo>
                  <a:lnTo>
                    <a:pt x="12446" y="0"/>
                  </a:lnTo>
                  <a:close/>
                </a:path>
              </a:pathLst>
            </a:custGeom>
            <a:solidFill>
              <a:srgbClr val="FFD6E1"/>
            </a:solidFill>
          </p:spPr>
          <p:txBody>
            <a:bodyPr/>
            <a:lstStyle/>
            <a:p>
              <a:endParaRPr lang="en-GB"/>
            </a:p>
          </p:txBody>
        </p:sp>
      </p:grpSp>
      <p:grpSp>
        <p:nvGrpSpPr>
          <p:cNvPr id="23" name="Group 23"/>
          <p:cNvGrpSpPr/>
          <p:nvPr/>
        </p:nvGrpSpPr>
        <p:grpSpPr>
          <a:xfrm>
            <a:off x="14180652" y="5181618"/>
            <a:ext cx="18264" cy="3644722"/>
            <a:chOff x="0" y="0"/>
            <a:chExt cx="24352" cy="4859629"/>
          </a:xfrm>
        </p:grpSpPr>
        <p:sp>
          <p:nvSpPr>
            <p:cNvPr id="24" name="Freeform 24"/>
            <p:cNvSpPr/>
            <p:nvPr/>
          </p:nvSpPr>
          <p:spPr>
            <a:xfrm>
              <a:off x="0" y="127"/>
              <a:ext cx="24257" cy="4859401"/>
            </a:xfrm>
            <a:custGeom>
              <a:avLst/>
              <a:gdLst/>
              <a:ahLst/>
              <a:cxnLst/>
              <a:rect l="l" t="t" r="r" b="b"/>
              <a:pathLst>
                <a:path w="24257" h="4859401">
                  <a:moveTo>
                    <a:pt x="11811" y="0"/>
                  </a:moveTo>
                  <a:lnTo>
                    <a:pt x="0" y="4859401"/>
                  </a:lnTo>
                  <a:lnTo>
                    <a:pt x="24257" y="4859401"/>
                  </a:lnTo>
                  <a:lnTo>
                    <a:pt x="11811" y="0"/>
                  </a:lnTo>
                  <a:close/>
                </a:path>
              </a:pathLst>
            </a:custGeom>
            <a:solidFill>
              <a:srgbClr val="FFD6E1"/>
            </a:solidFill>
          </p:spPr>
          <p:txBody>
            <a:bodyPr/>
            <a:lstStyle/>
            <a:p>
              <a:endParaRPr lang="en-GB"/>
            </a:p>
          </p:txBody>
        </p:sp>
      </p:grpSp>
      <p:sp>
        <p:nvSpPr>
          <p:cNvPr id="25" name="Freeform 25"/>
          <p:cNvSpPr/>
          <p:nvPr/>
        </p:nvSpPr>
        <p:spPr>
          <a:xfrm>
            <a:off x="1974800" y="-779332"/>
            <a:ext cx="130705" cy="1798066"/>
          </a:xfrm>
          <a:custGeom>
            <a:avLst/>
            <a:gdLst/>
            <a:ahLst/>
            <a:cxnLst/>
            <a:rect l="l" t="t" r="r" b="b"/>
            <a:pathLst>
              <a:path w="130705" h="1798066">
                <a:moveTo>
                  <a:pt x="0" y="0"/>
                </a:moveTo>
                <a:lnTo>
                  <a:pt x="130706" y="0"/>
                </a:lnTo>
                <a:lnTo>
                  <a:pt x="130706" y="1798066"/>
                </a:lnTo>
                <a:lnTo>
                  <a:pt x="0" y="17980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6" name="Freeform 26"/>
          <p:cNvSpPr/>
          <p:nvPr/>
        </p:nvSpPr>
        <p:spPr>
          <a:xfrm>
            <a:off x="17137446" y="4369618"/>
            <a:ext cx="429404" cy="4617196"/>
          </a:xfrm>
          <a:custGeom>
            <a:avLst/>
            <a:gdLst/>
            <a:ahLst/>
            <a:cxnLst/>
            <a:rect l="l" t="t" r="r" b="b"/>
            <a:pathLst>
              <a:path w="429404" h="4617196">
                <a:moveTo>
                  <a:pt x="0" y="0"/>
                </a:moveTo>
                <a:lnTo>
                  <a:pt x="429404" y="0"/>
                </a:lnTo>
                <a:lnTo>
                  <a:pt x="429404" y="4617196"/>
                </a:lnTo>
                <a:lnTo>
                  <a:pt x="0" y="46171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27" name="Group 27"/>
          <p:cNvGrpSpPr/>
          <p:nvPr/>
        </p:nvGrpSpPr>
        <p:grpSpPr>
          <a:xfrm>
            <a:off x="12846422" y="6385318"/>
            <a:ext cx="173706" cy="173650"/>
            <a:chOff x="0" y="0"/>
            <a:chExt cx="231608" cy="231533"/>
          </a:xfrm>
        </p:grpSpPr>
        <p:sp>
          <p:nvSpPr>
            <p:cNvPr id="28" name="Freeform 28"/>
            <p:cNvSpPr/>
            <p:nvPr/>
          </p:nvSpPr>
          <p:spPr>
            <a:xfrm>
              <a:off x="127" y="0"/>
              <a:ext cx="231394" cy="231521"/>
            </a:xfrm>
            <a:custGeom>
              <a:avLst/>
              <a:gdLst/>
              <a:ahLst/>
              <a:cxnLst/>
              <a:rect l="l" t="t" r="r" b="b"/>
              <a:pathLst>
                <a:path w="231394" h="231521">
                  <a:moveTo>
                    <a:pt x="0" y="0"/>
                  </a:moveTo>
                  <a:lnTo>
                    <a:pt x="0" y="231521"/>
                  </a:lnTo>
                  <a:lnTo>
                    <a:pt x="231394" y="231521"/>
                  </a:lnTo>
                  <a:lnTo>
                    <a:pt x="231394" y="0"/>
                  </a:lnTo>
                  <a:close/>
                </a:path>
              </a:pathLst>
            </a:custGeom>
            <a:solidFill>
              <a:srgbClr val="FF9973"/>
            </a:solidFill>
          </p:spPr>
          <p:txBody>
            <a:bodyPr/>
            <a:lstStyle/>
            <a:p>
              <a:endParaRPr lang="en-GB"/>
            </a:p>
          </p:txBody>
        </p:sp>
      </p:grpSp>
      <p:sp>
        <p:nvSpPr>
          <p:cNvPr id="29" name="Freeform 29"/>
          <p:cNvSpPr/>
          <p:nvPr/>
        </p:nvSpPr>
        <p:spPr>
          <a:xfrm>
            <a:off x="16442446" y="18"/>
            <a:ext cx="429404" cy="4617196"/>
          </a:xfrm>
          <a:custGeom>
            <a:avLst/>
            <a:gdLst/>
            <a:ahLst/>
            <a:cxnLst/>
            <a:rect l="l" t="t" r="r" b="b"/>
            <a:pathLst>
              <a:path w="429404" h="4617196">
                <a:moveTo>
                  <a:pt x="0" y="0"/>
                </a:moveTo>
                <a:lnTo>
                  <a:pt x="429404" y="0"/>
                </a:lnTo>
                <a:lnTo>
                  <a:pt x="429404" y="4617196"/>
                </a:lnTo>
                <a:lnTo>
                  <a:pt x="0" y="46171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30" name="TextBox 30"/>
          <p:cNvSpPr txBox="1"/>
          <p:nvPr/>
        </p:nvSpPr>
        <p:spPr>
          <a:xfrm>
            <a:off x="5418236" y="5590277"/>
            <a:ext cx="7463550" cy="1722779"/>
          </a:xfrm>
          <a:prstGeom prst="rect">
            <a:avLst/>
          </a:prstGeom>
        </p:spPr>
        <p:txBody>
          <a:bodyPr lIns="0" tIns="0" rIns="0" bIns="0" rtlCol="0" anchor="t">
            <a:spAutoFit/>
          </a:bodyPr>
          <a:lstStyle/>
          <a:p>
            <a:pPr algn="ctr">
              <a:lnSpc>
                <a:spcPts val="14280"/>
              </a:lnSpc>
            </a:pPr>
            <a:r>
              <a:rPr lang="en-US" sz="11900" dirty="0">
                <a:solidFill>
                  <a:srgbClr val="FFFFFF"/>
                </a:solidFill>
                <a:latin typeface="Arimo"/>
                <a:ea typeface="Arimo"/>
                <a:cs typeface="Arimo"/>
                <a:sym typeface="Arimo"/>
              </a:rPr>
              <a:t>Thank You</a:t>
            </a:r>
          </a:p>
        </p:txBody>
      </p:sp>
      <p:grpSp>
        <p:nvGrpSpPr>
          <p:cNvPr id="31" name="Group 31"/>
          <p:cNvGrpSpPr/>
          <p:nvPr/>
        </p:nvGrpSpPr>
        <p:grpSpPr>
          <a:xfrm>
            <a:off x="-133469" y="1939915"/>
            <a:ext cx="130744" cy="130236"/>
            <a:chOff x="0" y="0"/>
            <a:chExt cx="174325" cy="173648"/>
          </a:xfrm>
        </p:grpSpPr>
        <p:sp>
          <p:nvSpPr>
            <p:cNvPr id="32" name="Freeform 32"/>
            <p:cNvSpPr/>
            <p:nvPr/>
          </p:nvSpPr>
          <p:spPr>
            <a:xfrm>
              <a:off x="0" y="0"/>
              <a:ext cx="174244" cy="173482"/>
            </a:xfrm>
            <a:custGeom>
              <a:avLst/>
              <a:gdLst/>
              <a:ahLst/>
              <a:cxnLst/>
              <a:rect l="l" t="t" r="r" b="b"/>
              <a:pathLst>
                <a:path w="174244" h="173482">
                  <a:moveTo>
                    <a:pt x="3937" y="0"/>
                  </a:moveTo>
                  <a:lnTo>
                    <a:pt x="170307" y="0"/>
                  </a:lnTo>
                  <a:cubicBezTo>
                    <a:pt x="172466" y="0"/>
                    <a:pt x="174244" y="1778"/>
                    <a:pt x="174244" y="3937"/>
                  </a:cubicBezTo>
                  <a:lnTo>
                    <a:pt x="174244" y="169545"/>
                  </a:lnTo>
                  <a:cubicBezTo>
                    <a:pt x="174244" y="171704"/>
                    <a:pt x="172466" y="173482"/>
                    <a:pt x="170307" y="173482"/>
                  </a:cubicBezTo>
                  <a:lnTo>
                    <a:pt x="3937" y="173482"/>
                  </a:lnTo>
                  <a:cubicBezTo>
                    <a:pt x="1778" y="173482"/>
                    <a:pt x="0" y="171704"/>
                    <a:pt x="0" y="169545"/>
                  </a:cubicBezTo>
                  <a:lnTo>
                    <a:pt x="0" y="3937"/>
                  </a:lnTo>
                  <a:cubicBezTo>
                    <a:pt x="0" y="1778"/>
                    <a:pt x="1778" y="0"/>
                    <a:pt x="3937" y="0"/>
                  </a:cubicBezTo>
                  <a:moveTo>
                    <a:pt x="3937" y="7874"/>
                  </a:moveTo>
                  <a:lnTo>
                    <a:pt x="3937" y="3937"/>
                  </a:lnTo>
                  <a:lnTo>
                    <a:pt x="7874" y="3937"/>
                  </a:lnTo>
                  <a:lnTo>
                    <a:pt x="7874" y="169545"/>
                  </a:lnTo>
                  <a:lnTo>
                    <a:pt x="3937" y="169545"/>
                  </a:lnTo>
                  <a:lnTo>
                    <a:pt x="3937" y="165608"/>
                  </a:lnTo>
                  <a:lnTo>
                    <a:pt x="170307" y="165608"/>
                  </a:lnTo>
                  <a:lnTo>
                    <a:pt x="170307" y="169545"/>
                  </a:lnTo>
                  <a:lnTo>
                    <a:pt x="166370" y="169545"/>
                  </a:lnTo>
                  <a:lnTo>
                    <a:pt x="166370" y="3937"/>
                  </a:lnTo>
                  <a:lnTo>
                    <a:pt x="170307" y="3937"/>
                  </a:lnTo>
                  <a:lnTo>
                    <a:pt x="170307" y="7874"/>
                  </a:lnTo>
                  <a:lnTo>
                    <a:pt x="3937" y="7874"/>
                  </a:lnTo>
                  <a:close/>
                </a:path>
              </a:pathLst>
            </a:custGeom>
            <a:solidFill>
              <a:srgbClr val="00CFCC"/>
            </a:solidFill>
          </p:spPr>
          <p:txBody>
            <a:bodyPr/>
            <a:lstStyle/>
            <a:p>
              <a:endParaRPr lang="en-GB"/>
            </a:p>
          </p:txBody>
        </p:sp>
      </p:grpSp>
      <p:sp>
        <p:nvSpPr>
          <p:cNvPr id="33" name="Freeform 33"/>
          <p:cNvSpPr/>
          <p:nvPr/>
        </p:nvSpPr>
        <p:spPr>
          <a:xfrm>
            <a:off x="15956664" y="-2356846"/>
            <a:ext cx="419985" cy="2558438"/>
          </a:xfrm>
          <a:custGeom>
            <a:avLst/>
            <a:gdLst/>
            <a:ahLst/>
            <a:cxnLst/>
            <a:rect l="l" t="t" r="r" b="b"/>
            <a:pathLst>
              <a:path w="419985" h="2558438">
                <a:moveTo>
                  <a:pt x="0" y="0"/>
                </a:moveTo>
                <a:lnTo>
                  <a:pt x="419986" y="0"/>
                </a:lnTo>
                <a:lnTo>
                  <a:pt x="419986" y="2558438"/>
                </a:lnTo>
                <a:lnTo>
                  <a:pt x="0" y="25584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grpSp>
        <p:nvGrpSpPr>
          <p:cNvPr id="34" name="Group 34"/>
          <p:cNvGrpSpPr/>
          <p:nvPr/>
        </p:nvGrpSpPr>
        <p:grpSpPr>
          <a:xfrm>
            <a:off x="18555886" y="-1416866"/>
            <a:ext cx="18264" cy="5436858"/>
            <a:chOff x="0" y="0"/>
            <a:chExt cx="24352" cy="7249144"/>
          </a:xfrm>
        </p:grpSpPr>
        <p:sp>
          <p:nvSpPr>
            <p:cNvPr id="35" name="Freeform 35"/>
            <p:cNvSpPr/>
            <p:nvPr/>
          </p:nvSpPr>
          <p:spPr>
            <a:xfrm>
              <a:off x="127" y="0"/>
              <a:ext cx="24257" cy="7249033"/>
            </a:xfrm>
            <a:custGeom>
              <a:avLst/>
              <a:gdLst/>
              <a:ahLst/>
              <a:cxnLst/>
              <a:rect l="l" t="t" r="r" b="b"/>
              <a:pathLst>
                <a:path w="24257" h="7249033">
                  <a:moveTo>
                    <a:pt x="12446" y="0"/>
                  </a:moveTo>
                  <a:lnTo>
                    <a:pt x="0" y="7249033"/>
                  </a:lnTo>
                  <a:lnTo>
                    <a:pt x="24257" y="7249033"/>
                  </a:lnTo>
                  <a:lnTo>
                    <a:pt x="12446" y="0"/>
                  </a:lnTo>
                  <a:close/>
                </a:path>
              </a:pathLst>
            </a:custGeom>
            <a:solidFill>
              <a:srgbClr val="FFD6E1"/>
            </a:solidFill>
          </p:spPr>
          <p:txBody>
            <a:bodyPr/>
            <a:lstStyle/>
            <a:p>
              <a:endParaRPr lang="en-GB"/>
            </a:p>
          </p:txBody>
        </p:sp>
      </p:grpSp>
      <p:grpSp>
        <p:nvGrpSpPr>
          <p:cNvPr id="36" name="Group 36"/>
          <p:cNvGrpSpPr/>
          <p:nvPr/>
        </p:nvGrpSpPr>
        <p:grpSpPr>
          <a:xfrm>
            <a:off x="670456" y="-1370612"/>
            <a:ext cx="18264" cy="3644664"/>
            <a:chOff x="0" y="0"/>
            <a:chExt cx="24352" cy="4859552"/>
          </a:xfrm>
        </p:grpSpPr>
        <p:sp>
          <p:nvSpPr>
            <p:cNvPr id="37" name="Freeform 37"/>
            <p:cNvSpPr/>
            <p:nvPr/>
          </p:nvSpPr>
          <p:spPr>
            <a:xfrm>
              <a:off x="127" y="0"/>
              <a:ext cx="24130" cy="4859528"/>
            </a:xfrm>
            <a:custGeom>
              <a:avLst/>
              <a:gdLst/>
              <a:ahLst/>
              <a:cxnLst/>
              <a:rect l="l" t="t" r="r" b="b"/>
              <a:pathLst>
                <a:path w="24130" h="4859528">
                  <a:moveTo>
                    <a:pt x="12446" y="0"/>
                  </a:moveTo>
                  <a:lnTo>
                    <a:pt x="0" y="4859528"/>
                  </a:lnTo>
                  <a:lnTo>
                    <a:pt x="24130" y="4859528"/>
                  </a:lnTo>
                  <a:lnTo>
                    <a:pt x="12446" y="0"/>
                  </a:lnTo>
                  <a:close/>
                </a:path>
              </a:pathLst>
            </a:custGeom>
            <a:solidFill>
              <a:srgbClr val="FFD6E1"/>
            </a:solidFill>
          </p:spPr>
          <p:txBody>
            <a:bodyPr/>
            <a:lstStyle/>
            <a:p>
              <a:endParaRPr lang="en-GB"/>
            </a:p>
          </p:txBody>
        </p:sp>
      </p:grpSp>
      <p:sp>
        <p:nvSpPr>
          <p:cNvPr id="38" name="Freeform 38"/>
          <p:cNvSpPr/>
          <p:nvPr/>
        </p:nvSpPr>
        <p:spPr>
          <a:xfrm>
            <a:off x="8050712" y="2956929"/>
            <a:ext cx="2186571" cy="2186571"/>
          </a:xfrm>
          <a:custGeom>
            <a:avLst/>
            <a:gdLst/>
            <a:ahLst/>
            <a:cxnLst/>
            <a:rect l="l" t="t" r="r" b="b"/>
            <a:pathLst>
              <a:path w="2186571" h="2186571">
                <a:moveTo>
                  <a:pt x="0" y="0"/>
                </a:moveTo>
                <a:lnTo>
                  <a:pt x="2186570" y="0"/>
                </a:lnTo>
                <a:lnTo>
                  <a:pt x="2186570" y="2186571"/>
                </a:lnTo>
                <a:lnTo>
                  <a:pt x="0" y="2186571"/>
                </a:lnTo>
                <a:lnTo>
                  <a:pt x="0" y="0"/>
                </a:lnTo>
                <a:close/>
              </a:path>
            </a:pathLst>
          </a:custGeom>
          <a:blipFill>
            <a:blip r:embed="rId17"/>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000" y="93802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4116950" y="830440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2864150" y="859280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4389450" y="894955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3170950" y="9391026"/>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2" name="Freeform 1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4" name="Freeform 14"/>
          <p:cNvSpPr/>
          <p:nvPr/>
        </p:nvSpPr>
        <p:spPr>
          <a:xfrm>
            <a:off x="17066503" y="8139264"/>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15" name="Group 15"/>
          <p:cNvGrpSpPr/>
          <p:nvPr/>
        </p:nvGrpSpPr>
        <p:grpSpPr>
          <a:xfrm>
            <a:off x="15372200" y="9137750"/>
            <a:ext cx="328700" cy="328700"/>
            <a:chOff x="0" y="0"/>
            <a:chExt cx="438267" cy="438267"/>
          </a:xfrm>
        </p:grpSpPr>
        <p:sp>
          <p:nvSpPr>
            <p:cNvPr id="16" name="Freeform 16"/>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7" name="Group 17"/>
          <p:cNvGrpSpPr/>
          <p:nvPr/>
        </p:nvGrpSpPr>
        <p:grpSpPr>
          <a:xfrm>
            <a:off x="17736250" y="7538526"/>
            <a:ext cx="311850" cy="312750"/>
            <a:chOff x="0" y="0"/>
            <a:chExt cx="415800" cy="417000"/>
          </a:xfrm>
        </p:grpSpPr>
        <p:sp>
          <p:nvSpPr>
            <p:cNvPr id="18" name="Freeform 18"/>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19" name="TextBox 19"/>
          <p:cNvSpPr txBox="1"/>
          <p:nvPr/>
        </p:nvSpPr>
        <p:spPr>
          <a:xfrm>
            <a:off x="1774300" y="1035989"/>
            <a:ext cx="6632392" cy="1857375"/>
          </a:xfrm>
          <a:prstGeom prst="rect">
            <a:avLst/>
          </a:prstGeom>
        </p:spPr>
        <p:txBody>
          <a:bodyPr lIns="0" tIns="0" rIns="0" bIns="0" rtlCol="0" anchor="t">
            <a:spAutoFit/>
          </a:bodyPr>
          <a:lstStyle/>
          <a:p>
            <a:pPr algn="l">
              <a:lnSpc>
                <a:spcPts val="7200"/>
              </a:lnSpc>
            </a:pPr>
            <a:r>
              <a:rPr lang="en-US" sz="6000">
                <a:solidFill>
                  <a:srgbClr val="FFFFFF"/>
                </a:solidFill>
                <a:latin typeface="Arimo"/>
                <a:ea typeface="Arimo"/>
                <a:cs typeface="Arimo"/>
                <a:sym typeface="Arimo"/>
              </a:rPr>
              <a:t>PROBLEM STATEMENT</a:t>
            </a:r>
          </a:p>
        </p:txBody>
      </p:sp>
      <p:sp>
        <p:nvSpPr>
          <p:cNvPr id="20" name="Freeform 20"/>
          <p:cNvSpPr/>
          <p:nvPr/>
        </p:nvSpPr>
        <p:spPr>
          <a:xfrm>
            <a:off x="15363456" y="-962025"/>
            <a:ext cx="4600017" cy="5863650"/>
          </a:xfrm>
          <a:custGeom>
            <a:avLst/>
            <a:gdLst/>
            <a:ahLst/>
            <a:cxnLst/>
            <a:rect l="l" t="t" r="r" b="b"/>
            <a:pathLst>
              <a:path w="4600017" h="5863650">
                <a:moveTo>
                  <a:pt x="0" y="0"/>
                </a:moveTo>
                <a:lnTo>
                  <a:pt x="4600018" y="0"/>
                </a:lnTo>
                <a:lnTo>
                  <a:pt x="4600018" y="5863650"/>
                </a:lnTo>
                <a:lnTo>
                  <a:pt x="0" y="5863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1" name="Freeform 21"/>
          <p:cNvSpPr/>
          <p:nvPr/>
        </p:nvSpPr>
        <p:spPr>
          <a:xfrm>
            <a:off x="-96910" y="1332856"/>
            <a:ext cx="2861586" cy="1813196"/>
          </a:xfrm>
          <a:custGeom>
            <a:avLst/>
            <a:gdLst/>
            <a:ahLst/>
            <a:cxnLst/>
            <a:rect l="l" t="t" r="r" b="b"/>
            <a:pathLst>
              <a:path w="2861586" h="1813196">
                <a:moveTo>
                  <a:pt x="0" y="0"/>
                </a:moveTo>
                <a:lnTo>
                  <a:pt x="2861586" y="0"/>
                </a:lnTo>
                <a:lnTo>
                  <a:pt x="2861586" y="1813196"/>
                </a:lnTo>
                <a:lnTo>
                  <a:pt x="0" y="1813196"/>
                </a:lnTo>
                <a:lnTo>
                  <a:pt x="0" y="0"/>
                </a:lnTo>
                <a:close/>
              </a:path>
            </a:pathLst>
          </a:custGeom>
          <a:blipFill>
            <a:blip r:embed="rId11"/>
            <a:stretch>
              <a:fillRect/>
            </a:stretch>
          </a:blipFill>
        </p:spPr>
        <p:txBody>
          <a:bodyPr/>
          <a:lstStyle/>
          <a:p>
            <a:endParaRPr lang="en-GB"/>
          </a:p>
        </p:txBody>
      </p:sp>
      <p:sp>
        <p:nvSpPr>
          <p:cNvPr id="22" name="Freeform 22"/>
          <p:cNvSpPr/>
          <p:nvPr/>
        </p:nvSpPr>
        <p:spPr>
          <a:xfrm>
            <a:off x="1028700" y="3193568"/>
            <a:ext cx="8023658" cy="5351717"/>
          </a:xfrm>
          <a:custGeom>
            <a:avLst/>
            <a:gdLst/>
            <a:ahLst/>
            <a:cxnLst/>
            <a:rect l="l" t="t" r="r" b="b"/>
            <a:pathLst>
              <a:path w="8023658" h="5351717">
                <a:moveTo>
                  <a:pt x="0" y="0"/>
                </a:moveTo>
                <a:lnTo>
                  <a:pt x="8023658" y="0"/>
                </a:lnTo>
                <a:lnTo>
                  <a:pt x="8023658" y="5351716"/>
                </a:lnTo>
                <a:lnTo>
                  <a:pt x="0" y="5351716"/>
                </a:lnTo>
                <a:lnTo>
                  <a:pt x="0" y="0"/>
                </a:lnTo>
                <a:close/>
              </a:path>
            </a:pathLst>
          </a:custGeom>
          <a:blipFill>
            <a:blip r:embed="rId12"/>
            <a:stretch>
              <a:fillRect l="-115" r="-115"/>
            </a:stretch>
          </a:blipFill>
        </p:spPr>
        <p:txBody>
          <a:bodyPr/>
          <a:lstStyle/>
          <a:p>
            <a:endParaRPr lang="en-GB"/>
          </a:p>
        </p:txBody>
      </p:sp>
      <p:sp>
        <p:nvSpPr>
          <p:cNvPr id="23" name="TextBox 23"/>
          <p:cNvSpPr txBox="1"/>
          <p:nvPr/>
        </p:nvSpPr>
        <p:spPr>
          <a:xfrm>
            <a:off x="9628303" y="3319614"/>
            <a:ext cx="6885750" cy="4819650"/>
          </a:xfrm>
          <a:prstGeom prst="rect">
            <a:avLst/>
          </a:prstGeom>
        </p:spPr>
        <p:txBody>
          <a:bodyPr lIns="0" tIns="0" rIns="0" bIns="0" rtlCol="0" anchor="t">
            <a:spAutoFit/>
          </a:bodyPr>
          <a:lstStyle/>
          <a:p>
            <a:pPr algn="just">
              <a:lnSpc>
                <a:spcPts val="4200"/>
              </a:lnSpc>
            </a:pPr>
            <a:r>
              <a:rPr lang="en-US" sz="3500">
                <a:solidFill>
                  <a:srgbClr val="FFFFFF"/>
                </a:solidFill>
                <a:latin typeface="Maven Pro"/>
                <a:ea typeface="Maven Pro"/>
                <a:cs typeface="Maven Pro"/>
                <a:sym typeface="Maven Pro"/>
              </a:rPr>
              <a:t>The digital divide for people with hand movement disabilities highlights the necessity of assistive technologies. Our research aims to bridge this gap by developing tools that empower individuals with various disabilities to write text on computers.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4404780" y="1832118"/>
            <a:ext cx="242868" cy="242868"/>
            <a:chOff x="0" y="0"/>
            <a:chExt cx="323824" cy="323824"/>
          </a:xfrm>
        </p:grpSpPr>
        <p:sp>
          <p:nvSpPr>
            <p:cNvPr id="3" name="Freeform 3"/>
            <p:cNvSpPr/>
            <p:nvPr/>
          </p:nvSpPr>
          <p:spPr>
            <a:xfrm>
              <a:off x="0" y="127"/>
              <a:ext cx="323723" cy="323723"/>
            </a:xfrm>
            <a:custGeom>
              <a:avLst/>
              <a:gdLst/>
              <a:ahLst/>
              <a:cxnLst/>
              <a:rect l="l" t="t" r="r" b="b"/>
              <a:pathLst>
                <a:path w="323723" h="323723">
                  <a:moveTo>
                    <a:pt x="0" y="0"/>
                  </a:moveTo>
                  <a:lnTo>
                    <a:pt x="0" y="323723"/>
                  </a:lnTo>
                  <a:lnTo>
                    <a:pt x="323723" y="323723"/>
                  </a:lnTo>
                  <a:lnTo>
                    <a:pt x="323723" y="0"/>
                  </a:lnTo>
                  <a:close/>
                </a:path>
              </a:pathLst>
            </a:custGeom>
            <a:solidFill>
              <a:srgbClr val="E898AC"/>
            </a:solidFill>
          </p:spPr>
          <p:txBody>
            <a:bodyPr/>
            <a:lstStyle/>
            <a:p>
              <a:endParaRPr lang="en-GB"/>
            </a:p>
          </p:txBody>
        </p:sp>
      </p:grpSp>
      <p:grpSp>
        <p:nvGrpSpPr>
          <p:cNvPr id="4" name="Group 4"/>
          <p:cNvGrpSpPr/>
          <p:nvPr/>
        </p:nvGrpSpPr>
        <p:grpSpPr>
          <a:xfrm>
            <a:off x="16527346" y="5907362"/>
            <a:ext cx="208172" cy="208644"/>
            <a:chOff x="0" y="0"/>
            <a:chExt cx="277563" cy="278192"/>
          </a:xfrm>
        </p:grpSpPr>
        <p:sp>
          <p:nvSpPr>
            <p:cNvPr id="5" name="Freeform 5"/>
            <p:cNvSpPr/>
            <p:nvPr/>
          </p:nvSpPr>
          <p:spPr>
            <a:xfrm>
              <a:off x="0" y="127"/>
              <a:ext cx="277622" cy="278003"/>
            </a:xfrm>
            <a:custGeom>
              <a:avLst/>
              <a:gdLst/>
              <a:ahLst/>
              <a:cxnLst/>
              <a:rect l="l" t="t" r="r" b="b"/>
              <a:pathLst>
                <a:path w="277622" h="278003">
                  <a:moveTo>
                    <a:pt x="0" y="0"/>
                  </a:moveTo>
                  <a:lnTo>
                    <a:pt x="0" y="278003"/>
                  </a:lnTo>
                  <a:lnTo>
                    <a:pt x="277622" y="278003"/>
                  </a:lnTo>
                  <a:lnTo>
                    <a:pt x="277622" y="0"/>
                  </a:lnTo>
                  <a:close/>
                </a:path>
              </a:pathLst>
            </a:custGeom>
            <a:solidFill>
              <a:srgbClr val="00CFCC"/>
            </a:solidFill>
          </p:spPr>
          <p:txBody>
            <a:bodyPr/>
            <a:lstStyle/>
            <a:p>
              <a:endParaRPr lang="en-GB"/>
            </a:p>
          </p:txBody>
        </p:sp>
      </p:grpSp>
      <p:sp>
        <p:nvSpPr>
          <p:cNvPr id="6" name="Freeform 6"/>
          <p:cNvSpPr/>
          <p:nvPr/>
        </p:nvSpPr>
        <p:spPr>
          <a:xfrm>
            <a:off x="16521614" y="-871257"/>
            <a:ext cx="389272" cy="2371339"/>
          </a:xfrm>
          <a:custGeom>
            <a:avLst/>
            <a:gdLst/>
            <a:ahLst/>
            <a:cxnLst/>
            <a:rect l="l" t="t" r="r" b="b"/>
            <a:pathLst>
              <a:path w="389272" h="2371339">
                <a:moveTo>
                  <a:pt x="0" y="0"/>
                </a:moveTo>
                <a:lnTo>
                  <a:pt x="389272" y="0"/>
                </a:lnTo>
                <a:lnTo>
                  <a:pt x="389272" y="2371339"/>
                </a:lnTo>
                <a:lnTo>
                  <a:pt x="0" y="2371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16971992" y="3229264"/>
            <a:ext cx="161004" cy="160952"/>
            <a:chOff x="0" y="0"/>
            <a:chExt cx="214672" cy="214603"/>
          </a:xfrm>
        </p:grpSpPr>
        <p:sp>
          <p:nvSpPr>
            <p:cNvPr id="8" name="Freeform 8"/>
            <p:cNvSpPr/>
            <p:nvPr/>
          </p:nvSpPr>
          <p:spPr>
            <a:xfrm>
              <a:off x="127" y="0"/>
              <a:ext cx="214503" cy="214503"/>
            </a:xfrm>
            <a:custGeom>
              <a:avLst/>
              <a:gdLst/>
              <a:ahLst/>
              <a:cxnLst/>
              <a:rect l="l" t="t" r="r" b="b"/>
              <a:pathLst>
                <a:path w="214503" h="214503">
                  <a:moveTo>
                    <a:pt x="0" y="0"/>
                  </a:moveTo>
                  <a:lnTo>
                    <a:pt x="0" y="214503"/>
                  </a:lnTo>
                  <a:lnTo>
                    <a:pt x="214503" y="214503"/>
                  </a:lnTo>
                  <a:lnTo>
                    <a:pt x="214503" y="0"/>
                  </a:lnTo>
                  <a:close/>
                </a:path>
              </a:pathLst>
            </a:custGeom>
            <a:solidFill>
              <a:srgbClr val="FF9973"/>
            </a:solidFill>
          </p:spPr>
          <p:txBody>
            <a:bodyPr/>
            <a:lstStyle/>
            <a:p>
              <a:endParaRPr lang="en-GB"/>
            </a:p>
          </p:txBody>
        </p:sp>
      </p:grpSp>
      <p:sp>
        <p:nvSpPr>
          <p:cNvPr id="9" name="Freeform 9"/>
          <p:cNvSpPr/>
          <p:nvPr/>
        </p:nvSpPr>
        <p:spPr>
          <a:xfrm>
            <a:off x="7283671" y="-872396"/>
            <a:ext cx="274754" cy="3908879"/>
          </a:xfrm>
          <a:custGeom>
            <a:avLst/>
            <a:gdLst/>
            <a:ahLst/>
            <a:cxnLst/>
            <a:rect l="l" t="t" r="r" b="b"/>
            <a:pathLst>
              <a:path w="274754" h="3908879">
                <a:moveTo>
                  <a:pt x="0" y="0"/>
                </a:moveTo>
                <a:lnTo>
                  <a:pt x="274754" y="0"/>
                </a:lnTo>
                <a:lnTo>
                  <a:pt x="274754" y="3908879"/>
                </a:lnTo>
                <a:lnTo>
                  <a:pt x="0" y="3908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0" name="Group 10"/>
          <p:cNvGrpSpPr/>
          <p:nvPr/>
        </p:nvGrpSpPr>
        <p:grpSpPr>
          <a:xfrm>
            <a:off x="17871452" y="20"/>
            <a:ext cx="16928" cy="5039274"/>
            <a:chOff x="0" y="0"/>
            <a:chExt cx="22571" cy="6719032"/>
          </a:xfrm>
        </p:grpSpPr>
        <p:sp>
          <p:nvSpPr>
            <p:cNvPr id="11" name="Freeform 11"/>
            <p:cNvSpPr/>
            <p:nvPr/>
          </p:nvSpPr>
          <p:spPr>
            <a:xfrm>
              <a:off x="127" y="0"/>
              <a:ext cx="22479" cy="6718935"/>
            </a:xfrm>
            <a:custGeom>
              <a:avLst/>
              <a:gdLst/>
              <a:ahLst/>
              <a:cxnLst/>
              <a:rect l="l" t="t" r="r" b="b"/>
              <a:pathLst>
                <a:path w="22479" h="6718935">
                  <a:moveTo>
                    <a:pt x="11430" y="0"/>
                  </a:moveTo>
                  <a:lnTo>
                    <a:pt x="0" y="6718935"/>
                  </a:lnTo>
                  <a:lnTo>
                    <a:pt x="22479" y="6718935"/>
                  </a:lnTo>
                  <a:lnTo>
                    <a:pt x="11430" y="0"/>
                  </a:lnTo>
                  <a:close/>
                </a:path>
              </a:pathLst>
            </a:custGeom>
            <a:solidFill>
              <a:srgbClr val="FFD6E1"/>
            </a:solidFill>
          </p:spPr>
          <p:txBody>
            <a:bodyPr/>
            <a:lstStyle/>
            <a:p>
              <a:endParaRPr lang="en-GB"/>
            </a:p>
          </p:txBody>
        </p:sp>
      </p:grpSp>
      <p:sp>
        <p:nvSpPr>
          <p:cNvPr id="12" name="Freeform 12"/>
          <p:cNvSpPr/>
          <p:nvPr/>
        </p:nvSpPr>
        <p:spPr>
          <a:xfrm>
            <a:off x="16016192" y="4217820"/>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3" name="Freeform 13"/>
          <p:cNvSpPr/>
          <p:nvPr/>
        </p:nvSpPr>
        <p:spPr>
          <a:xfrm>
            <a:off x="1041992" y="2183096"/>
            <a:ext cx="398002" cy="4279540"/>
          </a:xfrm>
          <a:custGeom>
            <a:avLst/>
            <a:gdLst/>
            <a:ahLst/>
            <a:cxnLst/>
            <a:rect l="l" t="t" r="r" b="b"/>
            <a:pathLst>
              <a:path w="398002" h="4279540">
                <a:moveTo>
                  <a:pt x="0" y="0"/>
                </a:moveTo>
                <a:lnTo>
                  <a:pt x="398002" y="0"/>
                </a:lnTo>
                <a:lnTo>
                  <a:pt x="398002" y="4279540"/>
                </a:lnTo>
                <a:lnTo>
                  <a:pt x="0" y="4279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14" name="TextBox 14"/>
          <p:cNvSpPr txBox="1"/>
          <p:nvPr/>
        </p:nvSpPr>
        <p:spPr>
          <a:xfrm>
            <a:off x="3247616" y="3317300"/>
            <a:ext cx="8080009" cy="2962275"/>
          </a:xfrm>
          <a:prstGeom prst="rect">
            <a:avLst/>
          </a:prstGeom>
        </p:spPr>
        <p:txBody>
          <a:bodyPr lIns="0" tIns="0" rIns="0" bIns="0" rtlCol="0" anchor="t">
            <a:spAutoFit/>
          </a:bodyPr>
          <a:lstStyle/>
          <a:p>
            <a:pPr algn="ctr">
              <a:lnSpc>
                <a:spcPts val="11519"/>
              </a:lnSpc>
            </a:pPr>
            <a:r>
              <a:rPr lang="en-US" sz="9600">
                <a:solidFill>
                  <a:srgbClr val="FFFFFF"/>
                </a:solidFill>
                <a:latin typeface="Arimo"/>
                <a:ea typeface="Arimo"/>
                <a:cs typeface="Arimo"/>
                <a:sym typeface="Arimo"/>
              </a:rPr>
              <a:t>MARKET</a:t>
            </a:r>
          </a:p>
          <a:p>
            <a:pPr algn="ctr">
              <a:lnSpc>
                <a:spcPts val="11519"/>
              </a:lnSpc>
            </a:pPr>
            <a:r>
              <a:rPr lang="en-US" sz="9600">
                <a:solidFill>
                  <a:srgbClr val="FFFFFF"/>
                </a:solidFill>
                <a:latin typeface="Arimo"/>
                <a:ea typeface="Arimo"/>
                <a:cs typeface="Arimo"/>
                <a:sym typeface="Arimo"/>
              </a:rPr>
              <a:t>RESEARCH</a:t>
            </a:r>
          </a:p>
        </p:txBody>
      </p:sp>
      <p:grpSp>
        <p:nvGrpSpPr>
          <p:cNvPr id="15" name="Group 15"/>
          <p:cNvGrpSpPr/>
          <p:nvPr/>
        </p:nvGrpSpPr>
        <p:grpSpPr>
          <a:xfrm>
            <a:off x="11565750" y="3737150"/>
            <a:ext cx="2170200" cy="2170200"/>
            <a:chOff x="0" y="0"/>
            <a:chExt cx="2893600" cy="2893600"/>
          </a:xfrm>
        </p:grpSpPr>
        <p:sp>
          <p:nvSpPr>
            <p:cNvPr id="16" name="Freeform 16"/>
            <p:cNvSpPr/>
            <p:nvPr/>
          </p:nvSpPr>
          <p:spPr>
            <a:xfrm>
              <a:off x="0" y="0"/>
              <a:ext cx="2893568" cy="2893568"/>
            </a:xfrm>
            <a:custGeom>
              <a:avLst/>
              <a:gdLst/>
              <a:ahLst/>
              <a:cxnLst/>
              <a:rect l="l" t="t" r="r" b="b"/>
              <a:pathLst>
                <a:path w="2893568" h="2893568">
                  <a:moveTo>
                    <a:pt x="0" y="0"/>
                  </a:moveTo>
                  <a:lnTo>
                    <a:pt x="2893568" y="0"/>
                  </a:lnTo>
                  <a:lnTo>
                    <a:pt x="2893568" y="2893568"/>
                  </a:lnTo>
                  <a:lnTo>
                    <a:pt x="0" y="2893568"/>
                  </a:lnTo>
                  <a:close/>
                </a:path>
              </a:pathLst>
            </a:custGeom>
            <a:solidFill>
              <a:srgbClr val="E898AC"/>
            </a:solidFill>
          </p:spPr>
          <p:txBody>
            <a:bodyPr/>
            <a:lstStyle/>
            <a:p>
              <a:endParaRPr lang="en-GB"/>
            </a:p>
          </p:txBody>
        </p:sp>
      </p:grpSp>
      <p:sp>
        <p:nvSpPr>
          <p:cNvPr id="17" name="TextBox 17"/>
          <p:cNvSpPr txBox="1"/>
          <p:nvPr/>
        </p:nvSpPr>
        <p:spPr>
          <a:xfrm>
            <a:off x="11761275" y="4275241"/>
            <a:ext cx="1779150" cy="1876425"/>
          </a:xfrm>
          <a:prstGeom prst="rect">
            <a:avLst/>
          </a:prstGeom>
        </p:spPr>
        <p:txBody>
          <a:bodyPr lIns="0" tIns="0" rIns="0" bIns="0" rtlCol="0" anchor="t">
            <a:spAutoFit/>
          </a:bodyPr>
          <a:lstStyle/>
          <a:p>
            <a:pPr algn="ctr">
              <a:lnSpc>
                <a:spcPts val="14400"/>
              </a:lnSpc>
            </a:pPr>
            <a:r>
              <a:rPr lang="en-US" sz="12000">
                <a:solidFill>
                  <a:srgbClr val="002845"/>
                </a:solidFill>
                <a:latin typeface="Arimo"/>
                <a:ea typeface="Arimo"/>
                <a:cs typeface="Arimo"/>
                <a:sym typeface="Arimo"/>
              </a:rPr>
              <a:t>02</a:t>
            </a:r>
          </a:p>
        </p:txBody>
      </p:sp>
      <p:grpSp>
        <p:nvGrpSpPr>
          <p:cNvPr id="18" name="Group 18"/>
          <p:cNvGrpSpPr/>
          <p:nvPr/>
        </p:nvGrpSpPr>
        <p:grpSpPr>
          <a:xfrm>
            <a:off x="2740952" y="7738000"/>
            <a:ext cx="12559984" cy="208652"/>
            <a:chOff x="0" y="0"/>
            <a:chExt cx="16746645" cy="278203"/>
          </a:xfrm>
        </p:grpSpPr>
        <p:sp>
          <p:nvSpPr>
            <p:cNvPr id="19" name="Freeform 19"/>
            <p:cNvSpPr/>
            <p:nvPr/>
          </p:nvSpPr>
          <p:spPr>
            <a:xfrm>
              <a:off x="127" y="0"/>
              <a:ext cx="16746474" cy="278257"/>
            </a:xfrm>
            <a:custGeom>
              <a:avLst/>
              <a:gdLst/>
              <a:ahLst/>
              <a:cxnLst/>
              <a:rect l="l" t="t" r="r" b="b"/>
              <a:pathLst>
                <a:path w="16746474" h="278257">
                  <a:moveTo>
                    <a:pt x="138303" y="0"/>
                  </a:moveTo>
                  <a:cubicBezTo>
                    <a:pt x="61722" y="0"/>
                    <a:pt x="0" y="61722"/>
                    <a:pt x="0" y="138303"/>
                  </a:cubicBezTo>
                  <a:cubicBezTo>
                    <a:pt x="0" y="214884"/>
                    <a:pt x="61722" y="278257"/>
                    <a:pt x="138303" y="278257"/>
                  </a:cubicBezTo>
                  <a:lnTo>
                    <a:pt x="16606647" y="278257"/>
                  </a:lnTo>
                  <a:cubicBezTo>
                    <a:pt x="16683101" y="278257"/>
                    <a:pt x="16746474" y="215011"/>
                    <a:pt x="16746474" y="138303"/>
                  </a:cubicBezTo>
                  <a:cubicBezTo>
                    <a:pt x="16746474" y="61595"/>
                    <a:pt x="16683101" y="0"/>
                    <a:pt x="16606647" y="0"/>
                  </a:cubicBezTo>
                  <a:close/>
                </a:path>
              </a:pathLst>
            </a:custGeom>
            <a:solidFill>
              <a:srgbClr val="FFD6E1"/>
            </a:solidFill>
          </p:spPr>
          <p:txBody>
            <a:bodyPr/>
            <a:lstStyle/>
            <a:p>
              <a:endParaRPr lang="en-GB"/>
            </a:p>
          </p:txBody>
        </p:sp>
      </p:grpSp>
      <p:grpSp>
        <p:nvGrpSpPr>
          <p:cNvPr id="20" name="Group 20"/>
          <p:cNvGrpSpPr/>
          <p:nvPr/>
        </p:nvGrpSpPr>
        <p:grpSpPr>
          <a:xfrm>
            <a:off x="2739900" y="7738000"/>
            <a:ext cx="10148956" cy="208652"/>
            <a:chOff x="0" y="0"/>
            <a:chExt cx="13531941" cy="278203"/>
          </a:xfrm>
        </p:grpSpPr>
        <p:sp>
          <p:nvSpPr>
            <p:cNvPr id="21" name="Freeform 21"/>
            <p:cNvSpPr/>
            <p:nvPr/>
          </p:nvSpPr>
          <p:spPr>
            <a:xfrm>
              <a:off x="0" y="0"/>
              <a:ext cx="13531850" cy="278257"/>
            </a:xfrm>
            <a:custGeom>
              <a:avLst/>
              <a:gdLst/>
              <a:ahLst/>
              <a:cxnLst/>
              <a:rect l="l" t="t" r="r" b="b"/>
              <a:pathLst>
                <a:path w="13531850" h="278257">
                  <a:moveTo>
                    <a:pt x="184277" y="0"/>
                  </a:moveTo>
                  <a:cubicBezTo>
                    <a:pt x="81407" y="0"/>
                    <a:pt x="0" y="61722"/>
                    <a:pt x="0" y="138303"/>
                  </a:cubicBezTo>
                  <a:cubicBezTo>
                    <a:pt x="0" y="214884"/>
                    <a:pt x="81407" y="278257"/>
                    <a:pt x="184277" y="278257"/>
                  </a:cubicBezTo>
                  <a:lnTo>
                    <a:pt x="13349478" y="278257"/>
                  </a:lnTo>
                  <a:cubicBezTo>
                    <a:pt x="13450443" y="278257"/>
                    <a:pt x="13531850" y="215011"/>
                    <a:pt x="13531850" y="138303"/>
                  </a:cubicBezTo>
                  <a:cubicBezTo>
                    <a:pt x="13531850" y="61595"/>
                    <a:pt x="13450570" y="0"/>
                    <a:pt x="13349478" y="0"/>
                  </a:cubicBezTo>
                  <a:close/>
                </a:path>
              </a:pathLst>
            </a:custGeom>
            <a:solidFill>
              <a:srgbClr val="E898AC"/>
            </a:solidFill>
          </p:spPr>
          <p:txBody>
            <a:bodyPr/>
            <a:lstStyle/>
            <a:p>
              <a:endParaRPr lang="en-GB"/>
            </a:p>
          </p:txBody>
        </p:sp>
      </p:grpSp>
      <p:sp>
        <p:nvSpPr>
          <p:cNvPr id="22" name="AutoShape 22"/>
          <p:cNvSpPr/>
          <p:nvPr/>
        </p:nvSpPr>
        <p:spPr>
          <a:xfrm>
            <a:off x="11653618" y="6875825"/>
            <a:ext cx="1994464" cy="19050"/>
          </a:xfrm>
          <a:prstGeom prst="line">
            <a:avLst/>
          </a:prstGeom>
          <a:ln w="19050" cap="rnd">
            <a:solidFill>
              <a:srgbClr val="E898AC"/>
            </a:solidFill>
            <a:prstDash val="solid"/>
            <a:headEnd type="none" w="sm" len="sm"/>
            <a:tailEnd type="none" w="sm" len="sm"/>
          </a:ln>
        </p:spPr>
        <p:txBody>
          <a:bodyPr/>
          <a:lstStyle/>
          <a:p>
            <a:endParaRPr lang="en-GB"/>
          </a:p>
        </p:txBody>
      </p:sp>
      <p:sp>
        <p:nvSpPr>
          <p:cNvPr id="23" name="Freeform 7">
            <a:extLst>
              <a:ext uri="{FF2B5EF4-FFF2-40B4-BE49-F238E27FC236}">
                <a16:creationId xmlns:a16="http://schemas.microsoft.com/office/drawing/2014/main" id="{A3557B63-C439-F17F-34C3-C39D2C7D7AAC}"/>
              </a:ext>
            </a:extLst>
          </p:cNvPr>
          <p:cNvSpPr/>
          <p:nvPr/>
        </p:nvSpPr>
        <p:spPr>
          <a:xfrm>
            <a:off x="-6934200" y="2567203"/>
            <a:ext cx="6452613" cy="4839460"/>
          </a:xfrm>
          <a:custGeom>
            <a:avLst/>
            <a:gdLst/>
            <a:ahLst/>
            <a:cxnLst/>
            <a:rect l="l" t="t" r="r" b="b"/>
            <a:pathLst>
              <a:path w="6452613" h="4839460">
                <a:moveTo>
                  <a:pt x="0" y="0"/>
                </a:moveTo>
                <a:lnTo>
                  <a:pt x="6452613" y="0"/>
                </a:lnTo>
                <a:lnTo>
                  <a:pt x="6452613" y="4839460"/>
                </a:lnTo>
                <a:lnTo>
                  <a:pt x="0" y="4839460"/>
                </a:lnTo>
                <a:lnTo>
                  <a:pt x="0" y="0"/>
                </a:lnTo>
                <a:close/>
              </a:path>
            </a:pathLst>
          </a:custGeom>
          <a:blipFill>
            <a:blip r:embed="rId9"/>
            <a:stretch>
              <a:fillRect/>
            </a:stretch>
          </a:blipFill>
        </p:spPr>
        <p:txBody>
          <a:bodyPr/>
          <a:lstStyle/>
          <a:p>
            <a:endParaRPr lang="en-GB"/>
          </a:p>
        </p:txBody>
      </p:sp>
      <p:pic>
        <p:nvPicPr>
          <p:cNvPr id="24" name="Picture 9">
            <a:extLst>
              <a:ext uri="{FF2B5EF4-FFF2-40B4-BE49-F238E27FC236}">
                <a16:creationId xmlns:a16="http://schemas.microsoft.com/office/drawing/2014/main" id="{1472B2C8-BE22-EF3E-A9C9-31852CA703B5}"/>
              </a:ext>
            </a:extLst>
          </p:cNvPr>
          <p:cNvPicPr>
            <a:picLocks noChangeAspect="1"/>
          </p:cNvPicPr>
          <p:nvPr/>
        </p:nvPicPr>
        <p:blipFill>
          <a:blip r:embed="rId10"/>
          <a:stretch>
            <a:fillRect/>
          </a:stretch>
        </p:blipFill>
        <p:spPr>
          <a:xfrm>
            <a:off x="18191869" y="809754"/>
            <a:ext cx="7487531" cy="8667491"/>
          </a:xfrm>
          <a:prstGeom prst="rect">
            <a:avLst/>
          </a:prstGeom>
        </p:spPr>
      </p:pic>
      <p:sp>
        <p:nvSpPr>
          <p:cNvPr id="25" name="TextBox 10">
            <a:extLst>
              <a:ext uri="{FF2B5EF4-FFF2-40B4-BE49-F238E27FC236}">
                <a16:creationId xmlns:a16="http://schemas.microsoft.com/office/drawing/2014/main" id="{CD8892D8-D7CC-CF7D-A805-48E61D0DA051}"/>
              </a:ext>
            </a:extLst>
          </p:cNvPr>
          <p:cNvSpPr txBox="1"/>
          <p:nvPr/>
        </p:nvSpPr>
        <p:spPr>
          <a:xfrm>
            <a:off x="20947040" y="4505093"/>
            <a:ext cx="2674960" cy="1219664"/>
          </a:xfrm>
          <a:prstGeom prst="rect">
            <a:avLst/>
          </a:prstGeom>
        </p:spPr>
        <p:txBody>
          <a:bodyPr lIns="0" tIns="0" rIns="0" bIns="0" rtlCol="0" anchor="t">
            <a:spAutoFit/>
          </a:bodyPr>
          <a:lstStyle/>
          <a:p>
            <a:pPr algn="ctr">
              <a:lnSpc>
                <a:spcPts val="4981"/>
              </a:lnSpc>
            </a:pPr>
            <a:r>
              <a:rPr lang="en-US" sz="3558" b="1">
                <a:solidFill>
                  <a:srgbClr val="FFFFFF"/>
                </a:solidFill>
                <a:latin typeface="Canva Sans Bold"/>
                <a:ea typeface="Canva Sans Bold"/>
                <a:cs typeface="Canva Sans Bold"/>
                <a:sym typeface="Canva Sans Bold"/>
              </a:rPr>
              <a:t>20.9 million SCI in 2019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sp>
        <p:nvSpPr>
          <p:cNvPr id="2" name="Freeform 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 name="Freeform 4"/>
          <p:cNvSpPr/>
          <p:nvPr/>
        </p:nvSpPr>
        <p:spPr>
          <a:xfrm>
            <a:off x="17259300" y="5358139"/>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5" name="Group 5"/>
          <p:cNvGrpSpPr/>
          <p:nvPr/>
        </p:nvGrpSpPr>
        <p:grpSpPr>
          <a:xfrm>
            <a:off x="17736250" y="7538526"/>
            <a:ext cx="311850" cy="312750"/>
            <a:chOff x="0" y="0"/>
            <a:chExt cx="415800" cy="417000"/>
          </a:xfrm>
        </p:grpSpPr>
        <p:sp>
          <p:nvSpPr>
            <p:cNvPr id="6" name="Freeform 6"/>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7" name="Freeform 7"/>
          <p:cNvSpPr/>
          <p:nvPr/>
        </p:nvSpPr>
        <p:spPr>
          <a:xfrm>
            <a:off x="1533971" y="2567203"/>
            <a:ext cx="6452613" cy="4839460"/>
          </a:xfrm>
          <a:custGeom>
            <a:avLst/>
            <a:gdLst/>
            <a:ahLst/>
            <a:cxnLst/>
            <a:rect l="l" t="t" r="r" b="b"/>
            <a:pathLst>
              <a:path w="6452613" h="4839460">
                <a:moveTo>
                  <a:pt x="0" y="0"/>
                </a:moveTo>
                <a:lnTo>
                  <a:pt x="6452613" y="0"/>
                </a:lnTo>
                <a:lnTo>
                  <a:pt x="6452613" y="4839460"/>
                </a:lnTo>
                <a:lnTo>
                  <a:pt x="0" y="4839460"/>
                </a:lnTo>
                <a:lnTo>
                  <a:pt x="0" y="0"/>
                </a:lnTo>
                <a:close/>
              </a:path>
            </a:pathLst>
          </a:custGeom>
          <a:blipFill>
            <a:blip r:embed="rId9"/>
            <a:stretch>
              <a:fillRect/>
            </a:stretch>
          </a:blipFill>
        </p:spPr>
        <p:txBody>
          <a:bodyPr/>
          <a:lstStyle/>
          <a:p>
            <a:endParaRPr lang="en-GB"/>
          </a:p>
        </p:txBody>
      </p:sp>
      <p:sp>
        <p:nvSpPr>
          <p:cNvPr id="8" name="TextBox 8"/>
          <p:cNvSpPr txBox="1"/>
          <p:nvPr/>
        </p:nvSpPr>
        <p:spPr>
          <a:xfrm>
            <a:off x="1028700" y="1009650"/>
            <a:ext cx="10143536" cy="685800"/>
          </a:xfrm>
          <a:prstGeom prst="rect">
            <a:avLst/>
          </a:prstGeom>
        </p:spPr>
        <p:txBody>
          <a:bodyPr lIns="0" tIns="0" rIns="0" bIns="0" rtlCol="0" anchor="t">
            <a:spAutoFit/>
          </a:bodyPr>
          <a:lstStyle/>
          <a:p>
            <a:pPr algn="just">
              <a:lnSpc>
                <a:spcPts val="5279"/>
              </a:lnSpc>
            </a:pPr>
            <a:r>
              <a:rPr lang="en-US" sz="4399" b="1">
                <a:solidFill>
                  <a:srgbClr val="FFFFFF"/>
                </a:solidFill>
                <a:latin typeface="Arimo Bold"/>
                <a:ea typeface="Arimo Bold"/>
                <a:cs typeface="Arimo Bold"/>
                <a:sym typeface="Arimo Bold"/>
              </a:rPr>
              <a:t>Hand impairment can be caused by</a:t>
            </a:r>
          </a:p>
        </p:txBody>
      </p:sp>
      <p:pic>
        <p:nvPicPr>
          <p:cNvPr id="9" name="Picture 9"/>
          <p:cNvPicPr>
            <a:picLocks noChangeAspect="1"/>
          </p:cNvPicPr>
          <p:nvPr/>
        </p:nvPicPr>
        <p:blipFill>
          <a:blip r:embed="rId10"/>
          <a:stretch>
            <a:fillRect/>
          </a:stretch>
        </p:blipFill>
        <p:spPr>
          <a:xfrm>
            <a:off x="8688756" y="809754"/>
            <a:ext cx="7487531" cy="8667491"/>
          </a:xfrm>
          <a:prstGeom prst="rect">
            <a:avLst/>
          </a:prstGeom>
        </p:spPr>
      </p:pic>
      <p:sp>
        <p:nvSpPr>
          <p:cNvPr id="10" name="TextBox 10"/>
          <p:cNvSpPr txBox="1"/>
          <p:nvPr/>
        </p:nvSpPr>
        <p:spPr>
          <a:xfrm>
            <a:off x="11095041" y="4505093"/>
            <a:ext cx="2674960" cy="1239635"/>
          </a:xfrm>
          <a:prstGeom prst="rect">
            <a:avLst/>
          </a:prstGeom>
        </p:spPr>
        <p:txBody>
          <a:bodyPr lIns="0" tIns="0" rIns="0" bIns="0" rtlCol="0" anchor="t">
            <a:spAutoFit/>
          </a:bodyPr>
          <a:lstStyle/>
          <a:p>
            <a:pPr algn="ctr">
              <a:lnSpc>
                <a:spcPts val="4981"/>
              </a:lnSpc>
            </a:pPr>
            <a:r>
              <a:rPr lang="en-US" sz="3550" b="1">
                <a:solidFill>
                  <a:srgbClr val="FFFFFF"/>
                </a:solidFill>
                <a:latin typeface="Canva Sans Bold"/>
                <a:ea typeface="Canva Sans Bold"/>
                <a:cs typeface="Canva Sans Bold"/>
                <a:sym typeface="Canva Sans Bold"/>
              </a:rPr>
              <a:t>21.5 million SCI in 2019</a:t>
            </a:r>
          </a:p>
        </p:txBody>
      </p:sp>
      <p:sp>
        <p:nvSpPr>
          <p:cNvPr id="11" name="TextBox 11"/>
          <p:cNvSpPr txBox="1"/>
          <p:nvPr/>
        </p:nvSpPr>
        <p:spPr>
          <a:xfrm>
            <a:off x="1725162" y="9239250"/>
            <a:ext cx="14999343" cy="495300"/>
          </a:xfrm>
          <a:prstGeom prst="rect">
            <a:avLst/>
          </a:prstGeom>
        </p:spPr>
        <p:txBody>
          <a:bodyPr lIns="0" tIns="0" rIns="0" bIns="0" rtlCol="0" anchor="t">
            <a:spAutoFit/>
          </a:bodyPr>
          <a:lstStyle/>
          <a:p>
            <a:pPr algn="ctr">
              <a:lnSpc>
                <a:spcPts val="1920"/>
              </a:lnSpc>
              <a:spcBef>
                <a:spcPct val="0"/>
              </a:spcBef>
            </a:pPr>
            <a:r>
              <a:rPr lang="en-US" sz="1600">
                <a:solidFill>
                  <a:srgbClr val="FFFFFF"/>
                </a:solidFill>
                <a:latin typeface="Arimo"/>
                <a:ea typeface="Arimo"/>
                <a:cs typeface="Arimo"/>
                <a:sym typeface="Arimo"/>
              </a:rPr>
              <a:t>Ding W, Hu S, Wang P, Kang H, Peng R, Dong Y, Li F. Spinal Cord Injury: The Global Incidence, Prevalence, and Disability From the Global Burden of Disease Study 2019. Spine (Phila Pa 1976). 2022 Nov 1;47(21):1532-1540. doi: 10.1097/BRS.0000000000004417. Epub 2022 Jun 30. PMID: 35857624; PMCID: PMC9554757.</a:t>
            </a:r>
          </a:p>
        </p:txBody>
      </p:sp>
      <p:sp>
        <p:nvSpPr>
          <p:cNvPr id="12" name="TextBox 12"/>
          <p:cNvSpPr txBox="1"/>
          <p:nvPr/>
        </p:nvSpPr>
        <p:spPr>
          <a:xfrm>
            <a:off x="1028700" y="7646488"/>
            <a:ext cx="7648922" cy="400050"/>
          </a:xfrm>
          <a:prstGeom prst="rect">
            <a:avLst/>
          </a:prstGeom>
        </p:spPr>
        <p:txBody>
          <a:bodyPr lIns="0" tIns="0" rIns="0" bIns="0" rtlCol="0" anchor="t">
            <a:spAutoFit/>
          </a:bodyPr>
          <a:lstStyle/>
          <a:p>
            <a:pPr algn="just">
              <a:lnSpc>
                <a:spcPts val="3120"/>
              </a:lnSpc>
            </a:pPr>
            <a:r>
              <a:rPr lang="en-US" sz="2600">
                <a:solidFill>
                  <a:srgbClr val="FFFFFF"/>
                </a:solidFill>
                <a:latin typeface="Maven Pro"/>
                <a:ea typeface="Maven Pro"/>
                <a:cs typeface="Maven Pro"/>
                <a:sym typeface="Maven Pro"/>
              </a:rPr>
              <a:t>Rehabilitative disabilities (e.g., spinal cord injuries)</a:t>
            </a:r>
          </a:p>
        </p:txBody>
      </p:sp>
      <p:sp>
        <p:nvSpPr>
          <p:cNvPr id="13" name="Freeform 8">
            <a:extLst>
              <a:ext uri="{FF2B5EF4-FFF2-40B4-BE49-F238E27FC236}">
                <a16:creationId xmlns:a16="http://schemas.microsoft.com/office/drawing/2014/main" id="{1E8BE011-056D-9442-1BE6-1FA17011B090}"/>
              </a:ext>
            </a:extLst>
          </p:cNvPr>
          <p:cNvSpPr/>
          <p:nvPr/>
        </p:nvSpPr>
        <p:spPr>
          <a:xfrm rot="-59999">
            <a:off x="-6815019" y="2533423"/>
            <a:ext cx="6148475" cy="4979244"/>
          </a:xfrm>
          <a:custGeom>
            <a:avLst/>
            <a:gdLst/>
            <a:ahLst/>
            <a:cxnLst/>
            <a:rect l="l" t="t" r="r" b="b"/>
            <a:pathLst>
              <a:path w="6148475" h="4979244">
                <a:moveTo>
                  <a:pt x="85066" y="0"/>
                </a:moveTo>
                <a:lnTo>
                  <a:pt x="6148476" y="105837"/>
                </a:lnTo>
                <a:lnTo>
                  <a:pt x="6063410" y="4979244"/>
                </a:lnTo>
                <a:lnTo>
                  <a:pt x="0" y="4873407"/>
                </a:lnTo>
                <a:lnTo>
                  <a:pt x="85066" y="0"/>
                </a:lnTo>
                <a:close/>
              </a:path>
            </a:pathLst>
          </a:custGeom>
          <a:blipFill>
            <a:blip r:embed="rId11"/>
            <a:stretch>
              <a:fillRect l="-264" t="-4755" r="-1052" b="-19504"/>
            </a:stretch>
          </a:blipFill>
        </p:spPr>
        <p:txBody>
          <a:bodyPr/>
          <a:lstStyle/>
          <a:p>
            <a:endParaRPr lang="en-GB"/>
          </a:p>
        </p:txBody>
      </p:sp>
      <p:pic>
        <p:nvPicPr>
          <p:cNvPr id="14" name="Picture 11">
            <a:extLst>
              <a:ext uri="{FF2B5EF4-FFF2-40B4-BE49-F238E27FC236}">
                <a16:creationId xmlns:a16="http://schemas.microsoft.com/office/drawing/2014/main" id="{F1DA4119-066F-8758-9EBB-58E02E7DCCF9}"/>
              </a:ext>
            </a:extLst>
          </p:cNvPr>
          <p:cNvPicPr>
            <a:picLocks noChangeAspect="1"/>
          </p:cNvPicPr>
          <p:nvPr/>
        </p:nvPicPr>
        <p:blipFill>
          <a:blip r:embed="rId12"/>
          <a:stretch>
            <a:fillRect/>
          </a:stretch>
        </p:blipFill>
        <p:spPr>
          <a:xfrm>
            <a:off x="18170057" y="2049295"/>
            <a:ext cx="6290143" cy="66338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sp>
        <p:nvSpPr>
          <p:cNvPr id="2" name="Freeform 2"/>
          <p:cNvSpPr/>
          <p:nvPr/>
        </p:nvSpPr>
        <p:spPr>
          <a:xfrm>
            <a:off x="16294067" y="6009186"/>
            <a:ext cx="202068" cy="2298165"/>
          </a:xfrm>
          <a:custGeom>
            <a:avLst/>
            <a:gdLst/>
            <a:ahLst/>
            <a:cxnLst/>
            <a:rect l="l" t="t" r="r" b="b"/>
            <a:pathLst>
              <a:path w="202068" h="2298165">
                <a:moveTo>
                  <a:pt x="0" y="0"/>
                </a:moveTo>
                <a:lnTo>
                  <a:pt x="202068" y="0"/>
                </a:lnTo>
                <a:lnTo>
                  <a:pt x="202068" y="2298165"/>
                </a:lnTo>
                <a:lnTo>
                  <a:pt x="0" y="2298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Freeform 3"/>
          <p:cNvSpPr/>
          <p:nvPr/>
        </p:nvSpPr>
        <p:spPr>
          <a:xfrm>
            <a:off x="562842" y="7538526"/>
            <a:ext cx="242344" cy="1520990"/>
          </a:xfrm>
          <a:custGeom>
            <a:avLst/>
            <a:gdLst/>
            <a:ahLst/>
            <a:cxnLst/>
            <a:rect l="l" t="t" r="r" b="b"/>
            <a:pathLst>
              <a:path w="242344" h="1520990">
                <a:moveTo>
                  <a:pt x="0" y="0"/>
                </a:moveTo>
                <a:lnTo>
                  <a:pt x="242344" y="0"/>
                </a:lnTo>
                <a:lnTo>
                  <a:pt x="242344" y="1520990"/>
                </a:lnTo>
                <a:lnTo>
                  <a:pt x="0" y="1520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4" name="TextBox 4"/>
          <p:cNvSpPr txBox="1"/>
          <p:nvPr/>
        </p:nvSpPr>
        <p:spPr>
          <a:xfrm>
            <a:off x="971040" y="9248775"/>
            <a:ext cx="16288260" cy="466725"/>
          </a:xfrm>
          <a:prstGeom prst="rect">
            <a:avLst/>
          </a:prstGeom>
        </p:spPr>
        <p:txBody>
          <a:bodyPr lIns="0" tIns="0" rIns="0" bIns="0" rtlCol="0" anchor="t">
            <a:spAutoFit/>
          </a:bodyPr>
          <a:lstStyle/>
          <a:p>
            <a:pPr algn="ctr">
              <a:lnSpc>
                <a:spcPts val="1800"/>
              </a:lnSpc>
            </a:pP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McIntyre S, Goldsmith S, Webb A,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Ehlinger</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V,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Hollung</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SJ, McConnell K, Arnaud C, Smithers-Sheedy H,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Oskoui</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M,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Khandaker</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G,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Himmelmann</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K; Global CP Prevalence Group*. Global prevalence of cerebral palsy: A systematic analysis. Dev Med Child Neurol. 2022 Dec;64(12):1494-1506.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doi</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10.1111/dmcn.15346. </a:t>
            </a:r>
            <a:r>
              <a:rPr lang="en-US" sz="1500" u="sng" spc="-15" err="1">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Epub</a:t>
            </a:r>
            <a:r>
              <a:rPr lang="en-US" sz="1500" u="sng" spc="-15">
                <a:solidFill>
                  <a:schemeClr val="bg1"/>
                </a:solidFill>
                <a:latin typeface="Maven Pro"/>
                <a:ea typeface="Maven Pro"/>
                <a:cs typeface="Maven Pro"/>
                <a:sym typeface="Maven Pro"/>
                <a:hlinkClick r:id="rId7" tooltip="https://www.ncbi.nlm.nih.gov/pmc/articles/PMC9804547/">
                  <a:extLst>
                    <a:ext uri="{A12FA001-AC4F-418D-AE19-62706E023703}">
                      <ahyp:hlinkClr xmlns:ahyp="http://schemas.microsoft.com/office/drawing/2018/hyperlinkcolor" val="tx"/>
                    </a:ext>
                  </a:extLst>
                </a:hlinkClick>
              </a:rPr>
              <a:t> 2022 Aug 11. PMID: 35952356; PMCID: PMC9804547.</a:t>
            </a:r>
          </a:p>
        </p:txBody>
      </p:sp>
      <p:sp>
        <p:nvSpPr>
          <p:cNvPr id="5" name="Freeform 5"/>
          <p:cNvSpPr/>
          <p:nvPr/>
        </p:nvSpPr>
        <p:spPr>
          <a:xfrm>
            <a:off x="17259300" y="5358139"/>
            <a:ext cx="121148" cy="1666573"/>
          </a:xfrm>
          <a:custGeom>
            <a:avLst/>
            <a:gdLst/>
            <a:ahLst/>
            <a:cxnLst/>
            <a:rect l="l" t="t" r="r" b="b"/>
            <a:pathLst>
              <a:path w="121148" h="1666573">
                <a:moveTo>
                  <a:pt x="0" y="0"/>
                </a:moveTo>
                <a:lnTo>
                  <a:pt x="121148" y="0"/>
                </a:lnTo>
                <a:lnTo>
                  <a:pt x="121148" y="1666573"/>
                </a:lnTo>
                <a:lnTo>
                  <a:pt x="0" y="1666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grpSp>
        <p:nvGrpSpPr>
          <p:cNvPr id="6" name="Group 6"/>
          <p:cNvGrpSpPr/>
          <p:nvPr/>
        </p:nvGrpSpPr>
        <p:grpSpPr>
          <a:xfrm>
            <a:off x="17736250" y="7538526"/>
            <a:ext cx="311850" cy="312750"/>
            <a:chOff x="0" y="0"/>
            <a:chExt cx="415800" cy="417000"/>
          </a:xfrm>
        </p:grpSpPr>
        <p:sp>
          <p:nvSpPr>
            <p:cNvPr id="7" name="Freeform 7"/>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8" name="Freeform 8"/>
          <p:cNvSpPr/>
          <p:nvPr/>
        </p:nvSpPr>
        <p:spPr>
          <a:xfrm rot="-59999">
            <a:off x="1652226" y="2533423"/>
            <a:ext cx="6148475" cy="4979244"/>
          </a:xfrm>
          <a:custGeom>
            <a:avLst/>
            <a:gdLst/>
            <a:ahLst/>
            <a:cxnLst/>
            <a:rect l="l" t="t" r="r" b="b"/>
            <a:pathLst>
              <a:path w="6148475" h="4979244">
                <a:moveTo>
                  <a:pt x="85066" y="0"/>
                </a:moveTo>
                <a:lnTo>
                  <a:pt x="6148476" y="105837"/>
                </a:lnTo>
                <a:lnTo>
                  <a:pt x="6063410" y="4979244"/>
                </a:lnTo>
                <a:lnTo>
                  <a:pt x="0" y="4873407"/>
                </a:lnTo>
                <a:lnTo>
                  <a:pt x="85066" y="0"/>
                </a:lnTo>
                <a:close/>
              </a:path>
            </a:pathLst>
          </a:custGeom>
          <a:blipFill>
            <a:blip r:embed="rId10"/>
            <a:stretch>
              <a:fillRect l="-264" t="-4755" r="-1052" b="-19504"/>
            </a:stretch>
          </a:blipFill>
        </p:spPr>
        <p:txBody>
          <a:bodyPr/>
          <a:lstStyle/>
          <a:p>
            <a:endParaRPr lang="en-GB"/>
          </a:p>
        </p:txBody>
      </p:sp>
      <p:sp>
        <p:nvSpPr>
          <p:cNvPr id="9" name="TextBox 9"/>
          <p:cNvSpPr txBox="1"/>
          <p:nvPr/>
        </p:nvSpPr>
        <p:spPr>
          <a:xfrm>
            <a:off x="1028700" y="1009650"/>
            <a:ext cx="12375581" cy="685800"/>
          </a:xfrm>
          <a:prstGeom prst="rect">
            <a:avLst/>
          </a:prstGeom>
        </p:spPr>
        <p:txBody>
          <a:bodyPr lIns="0" tIns="0" rIns="0" bIns="0" rtlCol="0" anchor="t">
            <a:spAutoFit/>
          </a:bodyPr>
          <a:lstStyle/>
          <a:p>
            <a:pPr algn="just">
              <a:lnSpc>
                <a:spcPts val="5279"/>
              </a:lnSpc>
            </a:pPr>
            <a:r>
              <a:rPr lang="en-US" sz="4399">
                <a:solidFill>
                  <a:srgbClr val="FFFFFF"/>
                </a:solidFill>
                <a:latin typeface="Arimo"/>
                <a:ea typeface="Arimo"/>
                <a:cs typeface="Arimo"/>
                <a:sym typeface="Arimo"/>
              </a:rPr>
              <a:t>Hand impairment can be caused by</a:t>
            </a:r>
          </a:p>
        </p:txBody>
      </p:sp>
      <p:sp>
        <p:nvSpPr>
          <p:cNvPr id="10" name="TextBox 10"/>
          <p:cNvSpPr txBox="1"/>
          <p:nvPr/>
        </p:nvSpPr>
        <p:spPr>
          <a:xfrm>
            <a:off x="1946482" y="7720733"/>
            <a:ext cx="5559964" cy="409575"/>
          </a:xfrm>
          <a:prstGeom prst="rect">
            <a:avLst/>
          </a:prstGeom>
        </p:spPr>
        <p:txBody>
          <a:bodyPr lIns="0" tIns="0" rIns="0" bIns="0" rtlCol="0" anchor="t">
            <a:spAutoFit/>
          </a:bodyPr>
          <a:lstStyle/>
          <a:p>
            <a:pPr algn="ctr">
              <a:lnSpc>
                <a:spcPts val="3120"/>
              </a:lnSpc>
              <a:spcBef>
                <a:spcPct val="0"/>
              </a:spcBef>
            </a:pPr>
            <a:r>
              <a:rPr lang="en-US" sz="2600">
                <a:solidFill>
                  <a:srgbClr val="FFFFFF"/>
                </a:solidFill>
                <a:latin typeface="Arimo"/>
                <a:ea typeface="Arimo"/>
                <a:cs typeface="Arimo"/>
                <a:sym typeface="Arimo"/>
              </a:rPr>
              <a:t>Motor disabilities (e.g. cerebral palsy).</a:t>
            </a:r>
          </a:p>
        </p:txBody>
      </p:sp>
      <p:pic>
        <p:nvPicPr>
          <p:cNvPr id="11" name="Picture 11"/>
          <p:cNvPicPr>
            <a:picLocks noChangeAspect="1"/>
          </p:cNvPicPr>
          <p:nvPr/>
        </p:nvPicPr>
        <p:blipFill>
          <a:blip r:embed="rId11"/>
          <a:stretch>
            <a:fillRect/>
          </a:stretch>
        </p:blipFill>
        <p:spPr>
          <a:xfrm>
            <a:off x="9602370" y="2049295"/>
            <a:ext cx="6290143" cy="6633833"/>
          </a:xfrm>
          <a:prstGeom prst="rect">
            <a:avLst/>
          </a:prstGeom>
        </p:spPr>
      </p:pic>
      <p:sp>
        <p:nvSpPr>
          <p:cNvPr id="12" name="Freeform 7">
            <a:extLst>
              <a:ext uri="{FF2B5EF4-FFF2-40B4-BE49-F238E27FC236}">
                <a16:creationId xmlns:a16="http://schemas.microsoft.com/office/drawing/2014/main" id="{D1A8C0EA-E198-AB8D-E3AC-DF6D2C393205}"/>
              </a:ext>
            </a:extLst>
          </p:cNvPr>
          <p:cNvSpPr/>
          <p:nvPr/>
        </p:nvSpPr>
        <p:spPr>
          <a:xfrm>
            <a:off x="-7010400" y="2567203"/>
            <a:ext cx="6452613" cy="4839460"/>
          </a:xfrm>
          <a:custGeom>
            <a:avLst/>
            <a:gdLst/>
            <a:ahLst/>
            <a:cxnLst/>
            <a:rect l="l" t="t" r="r" b="b"/>
            <a:pathLst>
              <a:path w="6452613" h="4839460">
                <a:moveTo>
                  <a:pt x="0" y="0"/>
                </a:moveTo>
                <a:lnTo>
                  <a:pt x="6452613" y="0"/>
                </a:lnTo>
                <a:lnTo>
                  <a:pt x="6452613" y="4839460"/>
                </a:lnTo>
                <a:lnTo>
                  <a:pt x="0" y="4839460"/>
                </a:lnTo>
                <a:lnTo>
                  <a:pt x="0" y="0"/>
                </a:lnTo>
                <a:close/>
              </a:path>
            </a:pathLst>
          </a:custGeom>
          <a:blipFill>
            <a:blip r:embed="rId12"/>
            <a:stretch>
              <a:fillRect/>
            </a:stretch>
          </a:blipFill>
        </p:spPr>
        <p:txBody>
          <a:bodyPr/>
          <a:lstStyle/>
          <a:p>
            <a:endParaRPr lang="en-GB"/>
          </a:p>
        </p:txBody>
      </p:sp>
      <p:pic>
        <p:nvPicPr>
          <p:cNvPr id="13" name="Picture 9">
            <a:extLst>
              <a:ext uri="{FF2B5EF4-FFF2-40B4-BE49-F238E27FC236}">
                <a16:creationId xmlns:a16="http://schemas.microsoft.com/office/drawing/2014/main" id="{1362FA94-12CB-559E-9695-6694E7B54992}"/>
              </a:ext>
            </a:extLst>
          </p:cNvPr>
          <p:cNvPicPr>
            <a:picLocks noChangeAspect="1"/>
          </p:cNvPicPr>
          <p:nvPr/>
        </p:nvPicPr>
        <p:blipFill>
          <a:blip r:embed="rId13"/>
          <a:stretch>
            <a:fillRect/>
          </a:stretch>
        </p:blipFill>
        <p:spPr>
          <a:xfrm>
            <a:off x="18344269" y="809754"/>
            <a:ext cx="7487531" cy="8667491"/>
          </a:xfrm>
          <a:prstGeom prst="rect">
            <a:avLst/>
          </a:prstGeom>
        </p:spPr>
      </p:pic>
      <p:sp>
        <p:nvSpPr>
          <p:cNvPr id="14" name="TextBox 10">
            <a:extLst>
              <a:ext uri="{FF2B5EF4-FFF2-40B4-BE49-F238E27FC236}">
                <a16:creationId xmlns:a16="http://schemas.microsoft.com/office/drawing/2014/main" id="{2B390DD6-81CA-D86C-C46E-3F1BAB4F0E76}"/>
              </a:ext>
            </a:extLst>
          </p:cNvPr>
          <p:cNvSpPr txBox="1"/>
          <p:nvPr/>
        </p:nvSpPr>
        <p:spPr>
          <a:xfrm>
            <a:off x="20750554" y="4505093"/>
            <a:ext cx="2674960" cy="1219664"/>
          </a:xfrm>
          <a:prstGeom prst="rect">
            <a:avLst/>
          </a:prstGeom>
        </p:spPr>
        <p:txBody>
          <a:bodyPr lIns="0" tIns="0" rIns="0" bIns="0" rtlCol="0" anchor="t">
            <a:spAutoFit/>
          </a:bodyPr>
          <a:lstStyle/>
          <a:p>
            <a:pPr algn="ctr">
              <a:lnSpc>
                <a:spcPts val="4981"/>
              </a:lnSpc>
            </a:pPr>
            <a:r>
              <a:rPr lang="en-US" sz="3558" b="1">
                <a:solidFill>
                  <a:srgbClr val="FFFFFF"/>
                </a:solidFill>
                <a:latin typeface="Canva Sans Bold"/>
                <a:ea typeface="Canva Sans Bold"/>
                <a:cs typeface="Canva Sans Bold"/>
                <a:sym typeface="Canva Sans Bold"/>
              </a:rPr>
              <a:t>20.9 million SCI in 2019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
        <p:cNvGrpSpPr/>
        <p:nvPr/>
      </p:nvGrpSpPr>
      <p:grpSpPr>
        <a:xfrm>
          <a:off x="0" y="0"/>
          <a:ext cx="0" cy="0"/>
          <a:chOff x="0" y="0"/>
          <a:chExt cx="0" cy="0"/>
        </a:xfrm>
      </p:grpSpPr>
      <p:grpSp>
        <p:nvGrpSpPr>
          <p:cNvPr id="2" name="Group 2"/>
          <p:cNvGrpSpPr/>
          <p:nvPr/>
        </p:nvGrpSpPr>
        <p:grpSpPr>
          <a:xfrm>
            <a:off x="15146100" y="554750"/>
            <a:ext cx="334300" cy="334300"/>
            <a:chOff x="0" y="0"/>
            <a:chExt cx="445733" cy="445733"/>
          </a:xfrm>
        </p:grpSpPr>
        <p:sp>
          <p:nvSpPr>
            <p:cNvPr id="3" name="Freeform 3"/>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4" name="Group 4"/>
          <p:cNvGrpSpPr/>
          <p:nvPr/>
        </p:nvGrpSpPr>
        <p:grpSpPr>
          <a:xfrm>
            <a:off x="17971700" y="823350"/>
            <a:ext cx="217300" cy="217300"/>
            <a:chOff x="0" y="0"/>
            <a:chExt cx="289733" cy="289733"/>
          </a:xfrm>
        </p:grpSpPr>
        <p:sp>
          <p:nvSpPr>
            <p:cNvPr id="5" name="Freeform 5"/>
            <p:cNvSpPr/>
            <p:nvPr/>
          </p:nvSpPr>
          <p:spPr>
            <a:xfrm>
              <a:off x="127" y="127"/>
              <a:ext cx="289560" cy="289560"/>
            </a:xfrm>
            <a:custGeom>
              <a:avLst/>
              <a:gdLst/>
              <a:ahLst/>
              <a:cxnLst/>
              <a:rect l="l" t="t" r="r" b="b"/>
              <a:pathLst>
                <a:path w="289560" h="289560">
                  <a:moveTo>
                    <a:pt x="267081" y="23622"/>
                  </a:moveTo>
                  <a:lnTo>
                    <a:pt x="267081" y="268351"/>
                  </a:lnTo>
                  <a:lnTo>
                    <a:pt x="22352" y="268351"/>
                  </a:lnTo>
                  <a:lnTo>
                    <a:pt x="22352" y="23622"/>
                  </a:lnTo>
                  <a:close/>
                  <a:moveTo>
                    <a:pt x="0" y="0"/>
                  </a:moveTo>
                  <a:lnTo>
                    <a:pt x="0" y="289560"/>
                  </a:lnTo>
                  <a:lnTo>
                    <a:pt x="289560" y="289560"/>
                  </a:lnTo>
                  <a:lnTo>
                    <a:pt x="289560" y="0"/>
                  </a:lnTo>
                  <a:close/>
                </a:path>
              </a:pathLst>
            </a:custGeom>
            <a:solidFill>
              <a:srgbClr val="E898AC"/>
            </a:solidFill>
          </p:spPr>
          <p:txBody>
            <a:bodyPr/>
            <a:lstStyle/>
            <a:p>
              <a:endParaRPr lang="en-GB"/>
            </a:p>
          </p:txBody>
        </p:sp>
      </p:grpSp>
      <p:grpSp>
        <p:nvGrpSpPr>
          <p:cNvPr id="6" name="Group 6"/>
          <p:cNvGrpSpPr/>
          <p:nvPr/>
        </p:nvGrpSpPr>
        <p:grpSpPr>
          <a:xfrm>
            <a:off x="16718900" y="1111750"/>
            <a:ext cx="104950" cy="104900"/>
            <a:chOff x="0" y="0"/>
            <a:chExt cx="139933" cy="139867"/>
          </a:xfrm>
        </p:grpSpPr>
        <p:sp>
          <p:nvSpPr>
            <p:cNvPr id="7" name="Freeform 7"/>
            <p:cNvSpPr/>
            <p:nvPr/>
          </p:nvSpPr>
          <p:spPr>
            <a:xfrm>
              <a:off x="127" y="0"/>
              <a:ext cx="139700" cy="139827"/>
            </a:xfrm>
            <a:custGeom>
              <a:avLst/>
              <a:gdLst/>
              <a:ahLst/>
              <a:cxnLst/>
              <a:rect l="l" t="t" r="r" b="b"/>
              <a:pathLst>
                <a:path w="139700" h="139827">
                  <a:moveTo>
                    <a:pt x="117221" y="21209"/>
                  </a:moveTo>
                  <a:lnTo>
                    <a:pt x="117221" y="117348"/>
                  </a:lnTo>
                  <a:lnTo>
                    <a:pt x="21082" y="117348"/>
                  </a:lnTo>
                  <a:lnTo>
                    <a:pt x="21082" y="21209"/>
                  </a:lnTo>
                  <a:close/>
                  <a:moveTo>
                    <a:pt x="0" y="0"/>
                  </a:moveTo>
                  <a:lnTo>
                    <a:pt x="0" y="139827"/>
                  </a:lnTo>
                  <a:lnTo>
                    <a:pt x="139700" y="139827"/>
                  </a:lnTo>
                  <a:lnTo>
                    <a:pt x="139700" y="0"/>
                  </a:lnTo>
                  <a:close/>
                </a:path>
              </a:pathLst>
            </a:custGeom>
            <a:solidFill>
              <a:srgbClr val="FF9973"/>
            </a:solidFill>
          </p:spPr>
          <p:txBody>
            <a:bodyPr/>
            <a:lstStyle/>
            <a:p>
              <a:endParaRPr lang="en-GB"/>
            </a:p>
          </p:txBody>
        </p:sp>
      </p:grpSp>
      <p:grpSp>
        <p:nvGrpSpPr>
          <p:cNvPr id="8" name="Group 8"/>
          <p:cNvGrpSpPr/>
          <p:nvPr/>
        </p:nvGrpSpPr>
        <p:grpSpPr>
          <a:xfrm>
            <a:off x="18244200" y="1468500"/>
            <a:ext cx="328700" cy="328700"/>
            <a:chOff x="0" y="0"/>
            <a:chExt cx="438267" cy="438267"/>
          </a:xfrm>
        </p:grpSpPr>
        <p:sp>
          <p:nvSpPr>
            <p:cNvPr id="9" name="Freeform 9"/>
            <p:cNvSpPr/>
            <p:nvPr/>
          </p:nvSpPr>
          <p:spPr>
            <a:xfrm>
              <a:off x="0" y="0"/>
              <a:ext cx="438150" cy="438150"/>
            </a:xfrm>
            <a:custGeom>
              <a:avLst/>
              <a:gdLst/>
              <a:ahLst/>
              <a:cxnLst/>
              <a:rect l="l" t="t" r="r" b="b"/>
              <a:pathLst>
                <a:path w="438150" h="438150">
                  <a:moveTo>
                    <a:pt x="414528" y="22479"/>
                  </a:moveTo>
                  <a:lnTo>
                    <a:pt x="414528" y="415671"/>
                  </a:lnTo>
                  <a:lnTo>
                    <a:pt x="21209" y="415671"/>
                  </a:lnTo>
                  <a:lnTo>
                    <a:pt x="21209" y="22479"/>
                  </a:lnTo>
                  <a:close/>
                  <a:moveTo>
                    <a:pt x="0" y="0"/>
                  </a:moveTo>
                  <a:lnTo>
                    <a:pt x="0" y="438150"/>
                  </a:lnTo>
                  <a:lnTo>
                    <a:pt x="437007" y="438150"/>
                  </a:lnTo>
                  <a:lnTo>
                    <a:pt x="438150" y="0"/>
                  </a:lnTo>
                  <a:close/>
                </a:path>
              </a:pathLst>
            </a:custGeom>
            <a:solidFill>
              <a:srgbClr val="FF9973"/>
            </a:solidFill>
          </p:spPr>
          <p:txBody>
            <a:bodyPr/>
            <a:lstStyle/>
            <a:p>
              <a:endParaRPr lang="en-GB"/>
            </a:p>
          </p:txBody>
        </p:sp>
      </p:grpSp>
      <p:grpSp>
        <p:nvGrpSpPr>
          <p:cNvPr id="10" name="Group 10"/>
          <p:cNvGrpSpPr/>
          <p:nvPr/>
        </p:nvGrpSpPr>
        <p:grpSpPr>
          <a:xfrm>
            <a:off x="17597200" y="2177300"/>
            <a:ext cx="311850" cy="312750"/>
            <a:chOff x="0" y="0"/>
            <a:chExt cx="415800" cy="417000"/>
          </a:xfrm>
        </p:grpSpPr>
        <p:sp>
          <p:nvSpPr>
            <p:cNvPr id="11" name="Freeform 1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grpSp>
        <p:nvGrpSpPr>
          <p:cNvPr id="12" name="Group 12"/>
          <p:cNvGrpSpPr/>
          <p:nvPr/>
        </p:nvGrpSpPr>
        <p:grpSpPr>
          <a:xfrm>
            <a:off x="12198684" y="-301200"/>
            <a:ext cx="192090" cy="190924"/>
            <a:chOff x="0" y="0"/>
            <a:chExt cx="256120" cy="254565"/>
          </a:xfrm>
        </p:grpSpPr>
        <p:sp>
          <p:nvSpPr>
            <p:cNvPr id="13" name="Freeform 13"/>
            <p:cNvSpPr/>
            <p:nvPr/>
          </p:nvSpPr>
          <p:spPr>
            <a:xfrm>
              <a:off x="0" y="0"/>
              <a:ext cx="256159" cy="254508"/>
            </a:xfrm>
            <a:custGeom>
              <a:avLst/>
              <a:gdLst/>
              <a:ahLst/>
              <a:cxnLst/>
              <a:rect l="l" t="t" r="r" b="b"/>
              <a:pathLst>
                <a:path w="256159" h="254508">
                  <a:moveTo>
                    <a:pt x="219329" y="35306"/>
                  </a:moveTo>
                  <a:lnTo>
                    <a:pt x="219329" y="217678"/>
                  </a:lnTo>
                  <a:lnTo>
                    <a:pt x="36830" y="217678"/>
                  </a:lnTo>
                  <a:lnTo>
                    <a:pt x="36830" y="35306"/>
                  </a:lnTo>
                  <a:close/>
                  <a:moveTo>
                    <a:pt x="0" y="0"/>
                  </a:moveTo>
                  <a:lnTo>
                    <a:pt x="0" y="254508"/>
                  </a:lnTo>
                  <a:lnTo>
                    <a:pt x="256159" y="254508"/>
                  </a:lnTo>
                  <a:lnTo>
                    <a:pt x="256159" y="0"/>
                  </a:lnTo>
                  <a:close/>
                </a:path>
              </a:pathLst>
            </a:custGeom>
            <a:solidFill>
              <a:srgbClr val="FF9973"/>
            </a:solidFill>
          </p:spPr>
          <p:txBody>
            <a:bodyPr/>
            <a:lstStyle/>
            <a:p>
              <a:endParaRPr lang="en-GB"/>
            </a:p>
          </p:txBody>
        </p:sp>
      </p:grpSp>
      <p:grpSp>
        <p:nvGrpSpPr>
          <p:cNvPr id="14" name="Group 14"/>
          <p:cNvGrpSpPr/>
          <p:nvPr/>
        </p:nvGrpSpPr>
        <p:grpSpPr>
          <a:xfrm>
            <a:off x="13405046" y="889072"/>
            <a:ext cx="190986" cy="190924"/>
            <a:chOff x="0" y="0"/>
            <a:chExt cx="254648" cy="254565"/>
          </a:xfrm>
        </p:grpSpPr>
        <p:sp>
          <p:nvSpPr>
            <p:cNvPr id="15" name="Freeform 15"/>
            <p:cNvSpPr/>
            <p:nvPr/>
          </p:nvSpPr>
          <p:spPr>
            <a:xfrm>
              <a:off x="127" y="0"/>
              <a:ext cx="254381" cy="254508"/>
            </a:xfrm>
            <a:custGeom>
              <a:avLst/>
              <a:gdLst/>
              <a:ahLst/>
              <a:cxnLst/>
              <a:rect l="l" t="t" r="r" b="b"/>
              <a:pathLst>
                <a:path w="254381" h="254508">
                  <a:moveTo>
                    <a:pt x="219202" y="36830"/>
                  </a:moveTo>
                  <a:lnTo>
                    <a:pt x="219202" y="219329"/>
                  </a:lnTo>
                  <a:lnTo>
                    <a:pt x="36703" y="219329"/>
                  </a:lnTo>
                  <a:lnTo>
                    <a:pt x="36703" y="36830"/>
                  </a:lnTo>
                  <a:close/>
                  <a:moveTo>
                    <a:pt x="0" y="0"/>
                  </a:moveTo>
                  <a:lnTo>
                    <a:pt x="0" y="254508"/>
                  </a:lnTo>
                  <a:lnTo>
                    <a:pt x="254381" y="254508"/>
                  </a:lnTo>
                  <a:lnTo>
                    <a:pt x="254381" y="0"/>
                  </a:lnTo>
                  <a:close/>
                </a:path>
              </a:pathLst>
            </a:custGeom>
            <a:solidFill>
              <a:srgbClr val="FF9973"/>
            </a:solidFill>
          </p:spPr>
          <p:txBody>
            <a:bodyPr/>
            <a:lstStyle/>
            <a:p>
              <a:endParaRPr lang="en-GB"/>
            </a:p>
          </p:txBody>
        </p:sp>
      </p:grpSp>
      <p:grpSp>
        <p:nvGrpSpPr>
          <p:cNvPr id="16" name="Group 16"/>
          <p:cNvGrpSpPr/>
          <p:nvPr/>
        </p:nvGrpSpPr>
        <p:grpSpPr>
          <a:xfrm>
            <a:off x="11809950" y="286444"/>
            <a:ext cx="164518" cy="164518"/>
            <a:chOff x="0" y="0"/>
            <a:chExt cx="219357" cy="219357"/>
          </a:xfrm>
        </p:grpSpPr>
        <p:sp>
          <p:nvSpPr>
            <p:cNvPr id="17" name="Freeform 17"/>
            <p:cNvSpPr/>
            <p:nvPr/>
          </p:nvSpPr>
          <p:spPr>
            <a:xfrm>
              <a:off x="127" y="127"/>
              <a:ext cx="219202" cy="219202"/>
            </a:xfrm>
            <a:custGeom>
              <a:avLst/>
              <a:gdLst/>
              <a:ahLst/>
              <a:cxnLst/>
              <a:rect l="l" t="t" r="r" b="b"/>
              <a:pathLst>
                <a:path w="219202" h="219202">
                  <a:moveTo>
                    <a:pt x="0" y="0"/>
                  </a:moveTo>
                  <a:lnTo>
                    <a:pt x="0" y="219202"/>
                  </a:lnTo>
                  <a:lnTo>
                    <a:pt x="219202" y="219202"/>
                  </a:lnTo>
                  <a:lnTo>
                    <a:pt x="219202" y="0"/>
                  </a:lnTo>
                  <a:close/>
                </a:path>
              </a:pathLst>
            </a:custGeom>
            <a:solidFill>
              <a:srgbClr val="00CFCC"/>
            </a:solidFill>
          </p:spPr>
          <p:txBody>
            <a:bodyPr/>
            <a:lstStyle/>
            <a:p>
              <a:endParaRPr lang="en-GB"/>
            </a:p>
          </p:txBody>
        </p:sp>
      </p:grpSp>
      <p:grpSp>
        <p:nvGrpSpPr>
          <p:cNvPr id="18" name="Group 18"/>
          <p:cNvGrpSpPr/>
          <p:nvPr/>
        </p:nvGrpSpPr>
        <p:grpSpPr>
          <a:xfrm>
            <a:off x="607200" y="8803450"/>
            <a:ext cx="334300" cy="334300"/>
            <a:chOff x="0" y="0"/>
            <a:chExt cx="445733" cy="445733"/>
          </a:xfrm>
        </p:grpSpPr>
        <p:sp>
          <p:nvSpPr>
            <p:cNvPr id="19" name="Freeform 19"/>
            <p:cNvSpPr/>
            <p:nvPr/>
          </p:nvSpPr>
          <p:spPr>
            <a:xfrm>
              <a:off x="0" y="0"/>
              <a:ext cx="445770" cy="445770"/>
            </a:xfrm>
            <a:custGeom>
              <a:avLst/>
              <a:gdLst/>
              <a:ahLst/>
              <a:cxnLst/>
              <a:rect l="l" t="t" r="r" b="b"/>
              <a:pathLst>
                <a:path w="445770" h="445770">
                  <a:moveTo>
                    <a:pt x="415671" y="29972"/>
                  </a:moveTo>
                  <a:lnTo>
                    <a:pt x="415671" y="415671"/>
                  </a:lnTo>
                  <a:lnTo>
                    <a:pt x="29972" y="415671"/>
                  </a:lnTo>
                  <a:lnTo>
                    <a:pt x="29972" y="29972"/>
                  </a:lnTo>
                  <a:close/>
                  <a:moveTo>
                    <a:pt x="0" y="0"/>
                  </a:moveTo>
                  <a:lnTo>
                    <a:pt x="0" y="445770"/>
                  </a:lnTo>
                  <a:lnTo>
                    <a:pt x="445770" y="445770"/>
                  </a:lnTo>
                  <a:lnTo>
                    <a:pt x="445770" y="0"/>
                  </a:lnTo>
                  <a:close/>
                </a:path>
              </a:pathLst>
            </a:custGeom>
            <a:solidFill>
              <a:srgbClr val="FFD6E1"/>
            </a:solidFill>
          </p:spPr>
          <p:txBody>
            <a:bodyPr/>
            <a:lstStyle/>
            <a:p>
              <a:endParaRPr lang="en-GB"/>
            </a:p>
          </p:txBody>
        </p:sp>
      </p:grpSp>
      <p:grpSp>
        <p:nvGrpSpPr>
          <p:cNvPr id="20" name="Group 20"/>
          <p:cNvGrpSpPr/>
          <p:nvPr/>
        </p:nvGrpSpPr>
        <p:grpSpPr>
          <a:xfrm>
            <a:off x="1128150" y="9507800"/>
            <a:ext cx="311850" cy="312750"/>
            <a:chOff x="0" y="0"/>
            <a:chExt cx="415800" cy="417000"/>
          </a:xfrm>
        </p:grpSpPr>
        <p:sp>
          <p:nvSpPr>
            <p:cNvPr id="21" name="Freeform 21"/>
            <p:cNvSpPr/>
            <p:nvPr/>
          </p:nvSpPr>
          <p:spPr>
            <a:xfrm>
              <a:off x="0" y="0"/>
              <a:ext cx="415671" cy="416941"/>
            </a:xfrm>
            <a:custGeom>
              <a:avLst/>
              <a:gdLst/>
              <a:ahLst/>
              <a:cxnLst/>
              <a:rect l="l" t="t" r="r" b="b"/>
              <a:pathLst>
                <a:path w="415671" h="416941">
                  <a:moveTo>
                    <a:pt x="0" y="0"/>
                  </a:moveTo>
                  <a:lnTo>
                    <a:pt x="0" y="416941"/>
                  </a:lnTo>
                  <a:lnTo>
                    <a:pt x="415671" y="416941"/>
                  </a:lnTo>
                  <a:lnTo>
                    <a:pt x="415671" y="0"/>
                  </a:lnTo>
                  <a:close/>
                </a:path>
              </a:pathLst>
            </a:custGeom>
            <a:solidFill>
              <a:srgbClr val="00CFCC"/>
            </a:solidFill>
          </p:spPr>
          <p:txBody>
            <a:bodyPr/>
            <a:lstStyle/>
            <a:p>
              <a:endParaRPr lang="en-GB"/>
            </a:p>
          </p:txBody>
        </p:sp>
      </p:grpSp>
      <p:sp>
        <p:nvSpPr>
          <p:cNvPr id="22" name="TextBox 22"/>
          <p:cNvSpPr txBox="1"/>
          <p:nvPr/>
        </p:nvSpPr>
        <p:spPr>
          <a:xfrm>
            <a:off x="1329075" y="944550"/>
            <a:ext cx="9272550" cy="942975"/>
          </a:xfrm>
          <a:prstGeom prst="rect">
            <a:avLst/>
          </a:prstGeom>
        </p:spPr>
        <p:txBody>
          <a:bodyPr lIns="0" tIns="0" rIns="0" bIns="0" rtlCol="0" anchor="t">
            <a:spAutoFit/>
          </a:bodyPr>
          <a:lstStyle/>
          <a:p>
            <a:pPr>
              <a:lnSpc>
                <a:spcPts val="7200"/>
              </a:lnSpc>
            </a:pPr>
            <a:r>
              <a:rPr lang="en-US" sz="6000">
                <a:solidFill>
                  <a:srgbClr val="FFFFFF"/>
                </a:solidFill>
                <a:latin typeface="Arimo"/>
                <a:ea typeface="Arimo"/>
                <a:cs typeface="Arimo"/>
              </a:rPr>
              <a:t>MARKET ANALYSIS</a:t>
            </a:r>
          </a:p>
        </p:txBody>
      </p:sp>
      <p:sp>
        <p:nvSpPr>
          <p:cNvPr id="42" name="TextBox 41">
            <a:extLst>
              <a:ext uri="{FF2B5EF4-FFF2-40B4-BE49-F238E27FC236}">
                <a16:creationId xmlns:a16="http://schemas.microsoft.com/office/drawing/2014/main" id="{38EE4874-5EB4-F59A-E81F-E513BC5D7C91}"/>
              </a:ext>
            </a:extLst>
          </p:cNvPr>
          <p:cNvSpPr txBox="1"/>
          <p:nvPr/>
        </p:nvSpPr>
        <p:spPr>
          <a:xfrm>
            <a:off x="1295400" y="2171700"/>
            <a:ext cx="1150620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dirty="0">
                <a:solidFill>
                  <a:srgbClr val="DF92A5"/>
                </a:solidFill>
                <a:latin typeface="Arimo"/>
                <a:ea typeface="Arimo"/>
                <a:cs typeface="Arimo"/>
              </a:rPr>
              <a:t>Market Size</a:t>
            </a:r>
            <a:r>
              <a:rPr lang="en-US" sz="4400" dirty="0">
                <a:solidFill>
                  <a:srgbClr val="DF92A5"/>
                </a:solidFill>
                <a:latin typeface="Arimo"/>
                <a:ea typeface="Calibri"/>
                <a:cs typeface="Calibri"/>
              </a:rPr>
              <a:t>:</a:t>
            </a:r>
            <a:r>
              <a:rPr lang="en-US" sz="4400" dirty="0">
                <a:solidFill>
                  <a:srgbClr val="FFFFFF"/>
                </a:solidFill>
                <a:latin typeface="Arimo"/>
                <a:ea typeface="Calibri"/>
                <a:cs typeface="Calibri"/>
              </a:rPr>
              <a:t> </a:t>
            </a:r>
            <a:r>
              <a:rPr lang="en-US" sz="4000" dirty="0">
                <a:solidFill>
                  <a:srgbClr val="FFFFFF"/>
                </a:solidFill>
                <a:latin typeface="Arimo"/>
                <a:ea typeface="Calibri"/>
                <a:cs typeface="Calibri"/>
              </a:rPr>
              <a:t>The global market for eye-tracking keyboards is projected to grow significantly, with an estimated value of</a:t>
            </a:r>
            <a:r>
              <a:rPr lang="en-US" sz="4000" dirty="0">
                <a:solidFill>
                  <a:srgbClr val="98FCFB"/>
                </a:solidFill>
                <a:latin typeface="Arimo"/>
                <a:ea typeface="Calibri"/>
                <a:cs typeface="Calibri"/>
              </a:rPr>
              <a:t> USD 1.8 billion by 2026</a:t>
            </a:r>
            <a:r>
              <a:rPr lang="en-US" sz="4000" dirty="0">
                <a:solidFill>
                  <a:srgbClr val="FFFFFF"/>
                </a:solidFill>
                <a:latin typeface="Arimo"/>
                <a:ea typeface="Calibri"/>
                <a:cs typeface="Calibri"/>
              </a:rPr>
              <a:t>, growing at a CAGR of</a:t>
            </a:r>
            <a:r>
              <a:rPr lang="en-US" sz="4000" dirty="0">
                <a:solidFill>
                  <a:srgbClr val="98FCFB"/>
                </a:solidFill>
                <a:latin typeface="Arimo"/>
                <a:ea typeface="Calibri"/>
                <a:cs typeface="Calibri"/>
              </a:rPr>
              <a:t> 25.5% from 2021</a:t>
            </a:r>
            <a:r>
              <a:rPr lang="en-US" sz="4000" dirty="0">
                <a:solidFill>
                  <a:srgbClr val="FFFFFF"/>
                </a:solidFill>
                <a:latin typeface="Arimo"/>
                <a:ea typeface="Calibri"/>
                <a:cs typeface="Calibri"/>
              </a:rPr>
              <a:t>.</a:t>
            </a:r>
          </a:p>
        </p:txBody>
      </p:sp>
      <p:sp>
        <p:nvSpPr>
          <p:cNvPr id="43" name="TextBox 42">
            <a:extLst>
              <a:ext uri="{FF2B5EF4-FFF2-40B4-BE49-F238E27FC236}">
                <a16:creationId xmlns:a16="http://schemas.microsoft.com/office/drawing/2014/main" id="{01D76CE5-BAC8-13BC-ABF7-6CDB8C70D8DC}"/>
              </a:ext>
            </a:extLst>
          </p:cNvPr>
          <p:cNvSpPr txBox="1"/>
          <p:nvPr/>
        </p:nvSpPr>
        <p:spPr>
          <a:xfrm>
            <a:off x="1333500" y="6343650"/>
            <a:ext cx="1266825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a:solidFill>
                  <a:srgbClr val="00CFCC"/>
                </a:solidFill>
                <a:latin typeface="Arimo"/>
                <a:ea typeface="Arimo"/>
                <a:cs typeface="Arimo"/>
              </a:rPr>
              <a:t>User Adoption:</a:t>
            </a:r>
            <a:r>
              <a:rPr lang="en-US" sz="4400">
                <a:solidFill>
                  <a:srgbClr val="E898AC"/>
                </a:solidFill>
                <a:latin typeface="Arimo"/>
                <a:ea typeface="Arimo"/>
                <a:cs typeface="Arimo"/>
              </a:rPr>
              <a:t>  </a:t>
            </a:r>
            <a:r>
              <a:rPr lang="en-US" sz="4000">
                <a:solidFill>
                  <a:srgbClr val="FFFFFF"/>
                </a:solidFill>
                <a:latin typeface="Arimo"/>
                <a:ea typeface="Calibri"/>
                <a:cs typeface="Calibri"/>
              </a:rPr>
              <a:t>Approximately </a:t>
            </a:r>
            <a:r>
              <a:rPr lang="en-US" sz="4000">
                <a:solidFill>
                  <a:srgbClr val="DF92A5"/>
                </a:solidFill>
                <a:latin typeface="Arimo"/>
                <a:ea typeface="Calibri"/>
                <a:cs typeface="Calibri"/>
              </a:rPr>
              <a:t>1.5 million people</a:t>
            </a:r>
            <a:r>
              <a:rPr lang="en-US" sz="4000">
                <a:solidFill>
                  <a:srgbClr val="FFFFFF"/>
                </a:solidFill>
                <a:latin typeface="Arimo"/>
                <a:ea typeface="Calibri"/>
                <a:cs typeface="Calibri"/>
              </a:rPr>
              <a:t> worldwide use eye-tracking technology for communication and interaction, with a significant portion using it for keyboard input.</a:t>
            </a:r>
            <a:endParaRPr lang="en-US">
              <a:latin typeface="Arimo"/>
              <a:cs typeface="Arimo"/>
            </a:endParaRPr>
          </a:p>
        </p:txBody>
      </p:sp>
      <p:pic>
        <p:nvPicPr>
          <p:cNvPr id="44" name="Graphic 43" descr="Bar graph with upward trend with solid fill">
            <a:extLst>
              <a:ext uri="{FF2B5EF4-FFF2-40B4-BE49-F238E27FC236}">
                <a16:creationId xmlns:a16="http://schemas.microsoft.com/office/drawing/2014/main" id="{71C9BB03-3D10-C1D5-0A3B-2A12AEAC97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3088" y="2171700"/>
            <a:ext cx="2628900" cy="2671762"/>
          </a:xfrm>
          <a:prstGeom prst="rect">
            <a:avLst/>
          </a:prstGeom>
        </p:spPr>
      </p:pic>
      <p:pic>
        <p:nvPicPr>
          <p:cNvPr id="45" name="Graphic 44" descr="Social network with solid fill">
            <a:extLst>
              <a:ext uri="{FF2B5EF4-FFF2-40B4-BE49-F238E27FC236}">
                <a16:creationId xmlns:a16="http://schemas.microsoft.com/office/drawing/2014/main" id="{E8C00F23-E6FE-6329-ED5D-3C0EDAB21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58925" y="6343650"/>
            <a:ext cx="2428875" cy="2457450"/>
          </a:xfrm>
          <a:prstGeom prst="rect">
            <a:avLst/>
          </a:prstGeom>
        </p:spPr>
      </p:pic>
    </p:spTree>
    <p:extLst>
      <p:ext uri="{BB962C8B-B14F-4D97-AF65-F5344CB8AC3E}">
        <p14:creationId xmlns:p14="http://schemas.microsoft.com/office/powerpoint/2010/main" val="184338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1483</Words>
  <Application>Microsoft Office PowerPoint</Application>
  <PresentationFormat>Custom</PresentationFormat>
  <Paragraphs>302</Paragraphs>
  <Slides>46</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Canva Sans</vt:lpstr>
      <vt:lpstr>Calibri</vt:lpstr>
      <vt:lpstr>Arimo Bold</vt:lpstr>
      <vt:lpstr>Maven Pro</vt:lpstr>
      <vt:lpstr>Playwrite US Trad</vt:lpstr>
      <vt:lpstr>Canva Sans Bold</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Eye-Tracking keyboard.pptx</dc:title>
  <cp:lastModifiedBy>nada khaled</cp:lastModifiedBy>
  <cp:revision>13</cp:revision>
  <dcterms:created xsi:type="dcterms:W3CDTF">2006-08-16T00:00:00Z</dcterms:created>
  <dcterms:modified xsi:type="dcterms:W3CDTF">2024-09-28T13:40:10Z</dcterms:modified>
  <dc:identifier>DAGP7w_Uzqs</dc:identifier>
</cp:coreProperties>
</file>